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5" r:id="rId4"/>
    <p:sldId id="300" r:id="rId5"/>
    <p:sldId id="301" r:id="rId6"/>
    <p:sldId id="296" r:id="rId7"/>
    <p:sldId id="297" r:id="rId8"/>
    <p:sldId id="302" r:id="rId9"/>
    <p:sldId id="294" r:id="rId10"/>
    <p:sldId id="259" r:id="rId11"/>
    <p:sldId id="303" r:id="rId12"/>
    <p:sldId id="304" r:id="rId13"/>
    <p:sldId id="298" r:id="rId14"/>
    <p:sldId id="305" r:id="rId15"/>
    <p:sldId id="306" r:id="rId16"/>
    <p:sldId id="29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5E5F5-2C9F-435B-9EBC-7A2C495BF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8F220A0-4D8F-4651-9953-D71037672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001B6F-A93C-4CB1-A5C0-0C30B74F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B6A136-61F9-466C-91D7-8833694E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C10911-937C-4062-977C-0173C39B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20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266DC-46F5-4189-8965-56F96A69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F10435-FA75-4C71-941E-A3DAD858A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D9160-62B5-4D6B-BB09-21E3ECC3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BED0C7-E2A7-426E-AE52-E018FB92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0F8D80-B438-4981-ABBF-E6E26F3B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7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869B17B-848F-44D9-B837-117882D68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7064052-E923-48F8-9804-0490EF8AC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6E1A4D-532B-4F00-91F8-CC2136A8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E3769-58FB-47FD-9F1D-CED1AEF7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588D34-38AB-49B4-A3B1-7FA7C81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7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34E2B-3AFF-4D26-8360-71AE7692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0EACB4-BCAA-4A0F-9AEF-251F30E9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C88F2-7014-4962-BC50-B7DBF07E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F8E4DC-C13F-4D40-B74B-988BF367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BB53E3-3B88-4EB8-9A17-687DB7DB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70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50F94-9006-4EE4-99D8-38FF591D1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ED8635-FB87-40DF-80BD-B61DDB9C7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E93ADC-23FF-49BF-A508-9B1F7A6AA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BD522F-7F12-43A0-86BB-91C77185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924EA3-C525-4C03-9190-7F5BC42C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86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8F708-52D2-4BF3-9ECB-786AA822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39E727-1100-4043-86D5-B2314CE22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D5BC1E-B50A-40E7-9AA1-6855146D9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1C6870-75D2-44A2-92FD-63ECF6DE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9073E5-F9C0-4FAB-9775-343C8222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AF63CF-2C2B-4351-8DF1-C45DFDB8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52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1152A-B44A-4D39-87D3-95A1C1118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D0FF21-0CDB-4342-898D-765B44EAD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DC8F52-6029-46C1-A46C-E375DCF05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5EE1E7-5CEF-4E06-8D91-703B2B266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5DDB6AA-5D18-4D73-B9EE-BC3694460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B89028-D4BE-42F9-98E3-B2105752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826466-EACA-4C66-9FE2-C8EF09C1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004846-9F8B-4133-8B50-6EFA4F4B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58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C73CA-4D9A-45C4-9F8D-B25947D7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4813D2C-A7D0-4552-B1FD-6EEDB433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BB7B63-492B-484A-908B-39AF887E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FE19B6-D775-4D47-BA08-4F6BE517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3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76764-8E54-428C-A32C-FEAF0D66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E459AF-9D47-41A4-94B7-08D63B553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5E4F86-8FC7-467F-AE29-49AE10EA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4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037D90-FA6C-41DB-B9F5-9DEFE267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F7CDB9-42BA-45F3-A515-39662DA3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A77D39-11FB-4C5B-88B6-A37D5DA30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6F3A46-4CF7-4053-A1E5-1602DB65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6D9479-BB80-4404-A629-1CDDF9EE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645E7F-45CB-4AA8-9FA0-B017AA12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90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4FC67-C348-4474-B62C-2742A897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0D7A27F-0E39-4219-A18F-A5BBE36AA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C5FD2E-863F-44B1-AFD5-9032DEAA4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86FA78-ECEE-4D6D-A112-D555D5DA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1E9F0A-589D-4610-A184-B1EF7C18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FF6BDA-5E1F-4448-A0A5-A015C37D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12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7419D99-B63E-490A-850B-FAB213E4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BFC1B7-8487-4B01-8B7C-9E1EF1A4E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E8DAE-4453-495C-BBC0-392BA16FA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9C1CA-A2A8-483A-97FA-6A5380A2E685}" type="datetimeFigureOut">
              <a:rPr lang="zh-TW" altLang="en-US" smtClean="0"/>
              <a:t>2021/3/24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6A6FDD-1350-476B-8869-A86B84202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855762-D4E0-4F97-9E30-DFB5FDF91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27A89-77A8-497A-833A-2A5D6A1C62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28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nh5.seagamingco.com/902/?agentid=81001&amp;token=QVLQG0cCbZ%2bpKsX43TrBQ%2b%2b9vTIsQek%2blV3AxgGrVk4%3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ZQy79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urbo.spribegaming.com/turbo/play/mines?user=569&amp;token=15ee9da369b0b39b15c8f7ac3aa6ef69467612b914d155cb1b5a2449fade0679&amp;lang=EN&amp;currency=USD&amp;return_url=https:%2F%2Fspribe.co%2Fgames&amp;operator=dem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bet6.io/zh/casino/skill-games/casino-blocks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asino.io/zh/casino/video-slots/cub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pg-demo.com/dice-hi-lo/index.html?__pg_refer=m.pg-redirect.com&amp;language=zh-CN&amp;bet_type=2&amp;from=https://public.pg-redirect.com/pages/close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.pg-demo.com/blackjack-us/index.html?__pg_refer=m.pg-redirect.com&amp;language=zh-CN&amp;bet_type=2&amp;from=https://public.pg-redirect.com/pages/close.html" TargetMode="External"/><Relationship Id="rId7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 w="3175">
            <a:miter lim="400000"/>
          </a:ln>
        </p:spPr>
      </p:pic>
      <p:pic>
        <p:nvPicPr>
          <p:cNvPr id="120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82" y="3216250"/>
            <a:ext cx="1603500" cy="320699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線條"/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122" name="SPACEWAR…"/>
          <p:cNvSpPr txBox="1"/>
          <p:nvPr/>
        </p:nvSpPr>
        <p:spPr>
          <a:xfrm>
            <a:off x="3680765" y="2912703"/>
            <a:ext cx="3223971" cy="7123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>
            <a:spAutoFit/>
          </a:bodyPr>
          <a:lstStyle/>
          <a:p>
            <a:pPr algn="l">
              <a:lnSpc>
                <a:spcPct val="140000"/>
              </a:lnSpc>
              <a:defRPr sz="4800">
                <a:solidFill>
                  <a:srgbClr val="00B2BF"/>
                </a:solidFill>
                <a:latin typeface="Gotham Bold"/>
                <a:ea typeface="Gotham Bold"/>
                <a:cs typeface="Gotham Bold"/>
                <a:sym typeface="Gotham Bold"/>
              </a:defRPr>
            </a:pPr>
            <a:r>
              <a:rPr lang="en-US" altLang="zh-TW" sz="3306" dirty="0"/>
              <a:t>New Game Survey</a:t>
            </a:r>
          </a:p>
        </p:txBody>
      </p:sp>
      <p:sp>
        <p:nvSpPr>
          <p:cNvPr id="123" name="2019-03-12"/>
          <p:cNvSpPr txBox="1"/>
          <p:nvPr/>
        </p:nvSpPr>
        <p:spPr>
          <a:xfrm>
            <a:off x="3455591" y="6255323"/>
            <a:ext cx="1792681" cy="3524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>
            <a:lvl1pPr>
              <a:defRPr sz="2700">
                <a:solidFill>
                  <a:srgbClr val="00B2BF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sz="1860"/>
              <a:t>20</a:t>
            </a:r>
            <a:r>
              <a:rPr lang="en-US" altLang="zh-TW" sz="1860"/>
              <a:t>20</a:t>
            </a:r>
            <a:r>
              <a:rPr sz="1860"/>
              <a:t>-</a:t>
            </a:r>
            <a:r>
              <a:rPr lang="en-US" altLang="zh-TW" sz="1860"/>
              <a:t>05/21~0526</a:t>
            </a:r>
            <a:endParaRPr sz="18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44EF2B-D518-4B94-8B26-6A8A24B33B8A}"/>
              </a:ext>
            </a:extLst>
          </p:cNvPr>
          <p:cNvSpPr txBox="1"/>
          <p:nvPr/>
        </p:nvSpPr>
        <p:spPr>
          <a:xfrm>
            <a:off x="1157681" y="387346"/>
            <a:ext cx="25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特殊玩法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C697A7-FCF0-4927-B7FD-244B8F3A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43" y="945560"/>
            <a:ext cx="5864665" cy="324626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6BF560-ECB9-4737-913B-4B53701FBE59}"/>
              </a:ext>
            </a:extLst>
          </p:cNvPr>
          <p:cNvSpPr txBox="1"/>
          <p:nvPr/>
        </p:nvSpPr>
        <p:spPr>
          <a:xfrm>
            <a:off x="27580" y="4297104"/>
            <a:ext cx="122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特殊功能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DE527E-7BDE-48A9-ADAC-322607318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38" y="4303519"/>
            <a:ext cx="445995" cy="4625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44B0E4-BC6B-40B5-A199-E65DFE42A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766" y="4534775"/>
            <a:ext cx="445995" cy="5442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C2F63FF-0A37-4E11-8FF7-462687048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877" y="4955376"/>
            <a:ext cx="445995" cy="45726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C65FA7E-8BDB-4720-B871-A0EF86BDF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084" y="4291422"/>
            <a:ext cx="495369" cy="55252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C9D8AFF-34FB-4BEB-991E-BE30BDFCB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84" y="4931196"/>
            <a:ext cx="495369" cy="514422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5D574F-F41B-4225-AF70-7302487FB112}"/>
              </a:ext>
            </a:extLst>
          </p:cNvPr>
          <p:cNvSpPr txBox="1"/>
          <p:nvPr/>
        </p:nvSpPr>
        <p:spPr>
          <a:xfrm>
            <a:off x="7788036" y="4534775"/>
            <a:ext cx="412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將再獲得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次免費旋轉機會，每次都會獲得一顆功能糖球，免費旋轉後糖球機總數將會重置最初數量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7FC020-431D-4001-B27C-FB8A2D3DA15C}"/>
              </a:ext>
            </a:extLst>
          </p:cNvPr>
          <p:cNvSpPr txBox="1"/>
          <p:nvPr/>
        </p:nvSpPr>
        <p:spPr>
          <a:xfrm>
            <a:off x="1747792" y="5036129"/>
            <a:ext cx="1943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2-10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倍乘以贏獎獎金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C9AB5A6-6DB1-4A5A-A5B9-8F1420DB3EC4}"/>
              </a:ext>
            </a:extLst>
          </p:cNvPr>
          <p:cNvSpPr txBox="1"/>
          <p:nvPr/>
        </p:nvSpPr>
        <p:spPr>
          <a:xfrm>
            <a:off x="4530444" y="4255709"/>
            <a:ext cx="194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A/K/Q/J/10/9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隨機變牌為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P1-P4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再計算獎金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B854FA3-AD24-4826-B3B2-A67DC4FD76A4}"/>
              </a:ext>
            </a:extLst>
          </p:cNvPr>
          <p:cNvSpPr txBox="1"/>
          <p:nvPr/>
        </p:nvSpPr>
        <p:spPr>
          <a:xfrm>
            <a:off x="4525989" y="4922398"/>
            <a:ext cx="209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隨機在滾輪上增加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1-10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個百搭後再計算獎金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961271A-E0BD-40FF-8745-1F0BFB9B06D9}"/>
              </a:ext>
            </a:extLst>
          </p:cNvPr>
          <p:cNvSpPr txBox="1"/>
          <p:nvPr/>
        </p:nvSpPr>
        <p:spPr>
          <a:xfrm>
            <a:off x="1747792" y="4220160"/>
            <a:ext cx="194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6/7/10/20/30/40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倍乘以投注額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CEBDFD-0571-4A2B-80D9-EE035443FAFA}"/>
              </a:ext>
            </a:extLst>
          </p:cNvPr>
          <p:cNvSpPr txBox="1"/>
          <p:nvPr/>
        </p:nvSpPr>
        <p:spPr>
          <a:xfrm>
            <a:off x="7184407" y="5298297"/>
            <a:ext cx="4525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遊戲心得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一般遊戲中期待功能球的出現搭配出不同變化，進入免費選轉時每一次必定出現功能球增加遊戲豐富度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234A184-683F-4F34-9B6A-ED1280916F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2804" y="913619"/>
            <a:ext cx="5489196" cy="32782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" descr="影像">
            <a:extLst>
              <a:ext uri="{FF2B5EF4-FFF2-40B4-BE49-F238E27FC236}">
                <a16:creationId xmlns:a16="http://schemas.microsoft.com/office/drawing/2014/main" id="{43C2828E-0BC8-4E1D-A6F3-DEE9683E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74" y="-1"/>
            <a:ext cx="3832704" cy="6858001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線條">
            <a:extLst>
              <a:ext uri="{FF2B5EF4-FFF2-40B4-BE49-F238E27FC236}">
                <a16:creationId xmlns:a16="http://schemas.microsoft.com/office/drawing/2014/main" id="{B03AED81-D237-498F-A10B-E39C5E8FF1E9}"/>
              </a:ext>
            </a:extLst>
          </p:cNvPr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6" name="發展軌跡…">
            <a:extLst>
              <a:ext uri="{FF2B5EF4-FFF2-40B4-BE49-F238E27FC236}">
                <a16:creationId xmlns:a16="http://schemas.microsoft.com/office/drawing/2014/main" id="{2115FAF2-174D-4205-8889-831F93B776BC}"/>
              </a:ext>
            </a:extLst>
          </p:cNvPr>
          <p:cNvSpPr txBox="1"/>
          <p:nvPr/>
        </p:nvSpPr>
        <p:spPr>
          <a:xfrm>
            <a:off x="3470979" y="3178086"/>
            <a:ext cx="2854317" cy="435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803" tIns="32803" rIns="32803" bIns="32803" anchor="t">
            <a:spAutoFit/>
          </a:bodyPr>
          <a:lstStyle/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01">
            <a:extLst>
              <a:ext uri="{FF2B5EF4-FFF2-40B4-BE49-F238E27FC236}">
                <a16:creationId xmlns:a16="http://schemas.microsoft.com/office/drawing/2014/main" id="{6C4B4A17-64B2-441A-97B4-C1C4BB5B8074}"/>
              </a:ext>
            </a:extLst>
          </p:cNvPr>
          <p:cNvSpPr txBox="1"/>
          <p:nvPr/>
        </p:nvSpPr>
        <p:spPr>
          <a:xfrm>
            <a:off x="1290764" y="3062869"/>
            <a:ext cx="495851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sz="3306" dirty="0"/>
              <a:t>0</a:t>
            </a:r>
            <a:r>
              <a:rPr lang="en-US" altLang="zh-TW" sz="3306" dirty="0"/>
              <a:t>2</a:t>
            </a:r>
            <a:endParaRPr sz="3306" dirty="0"/>
          </a:p>
        </p:txBody>
      </p:sp>
      <p:sp>
        <p:nvSpPr>
          <p:cNvPr id="8" name="發展軌跡…">
            <a:extLst>
              <a:ext uri="{FF2B5EF4-FFF2-40B4-BE49-F238E27FC236}">
                <a16:creationId xmlns:a16="http://schemas.microsoft.com/office/drawing/2014/main" id="{B5F80FF6-87EE-4FC0-B00B-0887E0BC0481}"/>
              </a:ext>
            </a:extLst>
          </p:cNvPr>
          <p:cNvSpPr txBox="1"/>
          <p:nvPr/>
        </p:nvSpPr>
        <p:spPr>
          <a:xfrm>
            <a:off x="3569255" y="3150062"/>
            <a:ext cx="2854317" cy="435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803" tIns="32803" rIns="32803" bIns="32803" anchor="t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骰子賓果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477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5268917-F45E-44A9-8377-BE20CA4D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65" y="872793"/>
            <a:ext cx="2705480" cy="48097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D07267-48A3-48E7-8807-C84F147D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63" y="872793"/>
            <a:ext cx="2741553" cy="4809744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D4D04925-8926-439C-9B14-3735648A6768}"/>
              </a:ext>
            </a:extLst>
          </p:cNvPr>
          <p:cNvSpPr/>
          <p:nvPr/>
        </p:nvSpPr>
        <p:spPr>
          <a:xfrm>
            <a:off x="5596855" y="5008228"/>
            <a:ext cx="1038837" cy="5285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A240730-EABF-4F1E-B175-1AE4CF13A533}"/>
              </a:ext>
            </a:extLst>
          </p:cNvPr>
          <p:cNvSpPr txBox="1"/>
          <p:nvPr/>
        </p:nvSpPr>
        <p:spPr>
          <a:xfrm>
            <a:off x="455998" y="5999691"/>
            <a:ext cx="33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購買賓果卡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，擁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擲骰機會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910EC2B-A336-47D4-B9D7-1C75BE09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426" y="931516"/>
            <a:ext cx="2705480" cy="4809744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F509F0-8B5B-4C73-88FE-7563AB43C67E}"/>
              </a:ext>
            </a:extLst>
          </p:cNvPr>
          <p:cNvSpPr txBox="1"/>
          <p:nvPr/>
        </p:nvSpPr>
        <p:spPr>
          <a:xfrm>
            <a:off x="4205679" y="5934670"/>
            <a:ext cx="389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依結果來達成賓果卡的連線，若有機會能連線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可選擇加碼擲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出第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次骰子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以獲得更多獎金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C8DF0D8-F92E-4C94-88EE-D8C5C56EF522}"/>
              </a:ext>
            </a:extLst>
          </p:cNvPr>
          <p:cNvSpPr txBox="1"/>
          <p:nvPr/>
        </p:nvSpPr>
        <p:spPr>
          <a:xfrm>
            <a:off x="8397381" y="5955121"/>
            <a:ext cx="33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最後結果再最上方，依連線數得到最後獎金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F188D6-EFA2-4889-B576-8CDCA54E7424}"/>
              </a:ext>
            </a:extLst>
          </p:cNvPr>
          <p:cNvSpPr/>
          <p:nvPr/>
        </p:nvSpPr>
        <p:spPr>
          <a:xfrm>
            <a:off x="8397381" y="1350629"/>
            <a:ext cx="2978092" cy="1300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1A324D-6EFB-4EAC-9F28-89AA2A655D34}"/>
              </a:ext>
            </a:extLst>
          </p:cNvPr>
          <p:cNvSpPr/>
          <p:nvPr/>
        </p:nvSpPr>
        <p:spPr>
          <a:xfrm>
            <a:off x="9534089" y="5058290"/>
            <a:ext cx="704675" cy="5285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07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C44F22-4783-42F4-AD17-72C4942E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42" y="909297"/>
            <a:ext cx="1943364" cy="5352215"/>
          </a:xfrm>
          <a:prstGeom prst="rect">
            <a:avLst/>
          </a:prstGeom>
        </p:spPr>
      </p:pic>
      <p:pic>
        <p:nvPicPr>
          <p:cNvPr id="6" name="影像" descr="影像">
            <a:extLst>
              <a:ext uri="{FF2B5EF4-FFF2-40B4-BE49-F238E27FC236}">
                <a16:creationId xmlns:a16="http://schemas.microsoft.com/office/drawing/2014/main" id="{4BF46BC7-9340-41E8-8B57-33E1183E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31" y="415904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塞席爾商創曼有限公司  INITEX.CO.LTD">
            <a:extLst>
              <a:ext uri="{FF2B5EF4-FFF2-40B4-BE49-F238E27FC236}">
                <a16:creationId xmlns:a16="http://schemas.microsoft.com/office/drawing/2014/main" id="{B59E9BAB-E5F7-42C4-A031-39AEE9DA6168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10A3F7-B172-4124-89DB-D75089D3D749}"/>
              </a:ext>
            </a:extLst>
          </p:cNvPr>
          <p:cNvSpPr txBox="1"/>
          <p:nvPr/>
        </p:nvSpPr>
        <p:spPr>
          <a:xfrm>
            <a:off x="1409742" y="387345"/>
            <a:ext cx="253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連線賠付表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57CDF9-4136-4B22-8D1A-0414E1615F57}"/>
              </a:ext>
            </a:extLst>
          </p:cNvPr>
          <p:cNvSpPr txBox="1"/>
          <p:nvPr/>
        </p:nvSpPr>
        <p:spPr>
          <a:xfrm>
            <a:off x="6476692" y="1119021"/>
            <a:ext cx="4227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遊戲心得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前一二次擲骰出現賓果格數機率大，使玩家會想加碼購買第三次擲骰機會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簡單明瞭 遊戲節奏快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2A8B03-64A1-4CF4-AEF3-679B13D4A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46" y="909296"/>
            <a:ext cx="2767976" cy="53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9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影像" descr="影像">
            <a:extLst>
              <a:ext uri="{FF2B5EF4-FFF2-40B4-BE49-F238E27FC236}">
                <a16:creationId xmlns:a16="http://schemas.microsoft.com/office/drawing/2014/main" id="{B5D62767-EC10-4A94-9053-77855359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發展軌跡…">
            <a:extLst>
              <a:ext uri="{FF2B5EF4-FFF2-40B4-BE49-F238E27FC236}">
                <a16:creationId xmlns:a16="http://schemas.microsoft.com/office/drawing/2014/main" id="{EDE11BB6-E410-4463-9BE3-39614C3128B0}"/>
              </a:ext>
            </a:extLst>
          </p:cNvPr>
          <p:cNvSpPr txBox="1"/>
          <p:nvPr/>
        </p:nvSpPr>
        <p:spPr>
          <a:xfrm>
            <a:off x="1308958" y="259341"/>
            <a:ext cx="10174323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306" dirty="0"/>
              <a:t>紅綠對對碰</a:t>
            </a:r>
            <a:endParaRPr lang="en-US" altLang="zh-TW" sz="3306" dirty="0"/>
          </a:p>
        </p:txBody>
      </p:sp>
      <p:sp>
        <p:nvSpPr>
          <p:cNvPr id="4" name="塞席爾商創曼有限公司  INITEX.CO.LTD">
            <a:extLst>
              <a:ext uri="{FF2B5EF4-FFF2-40B4-BE49-F238E27FC236}">
                <a16:creationId xmlns:a16="http://schemas.microsoft.com/office/drawing/2014/main" id="{11C070B1-2E82-4889-A14A-B58BB28E397E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5" name="發展軌跡…">
            <a:extLst>
              <a:ext uri="{FF2B5EF4-FFF2-40B4-BE49-F238E27FC236}">
                <a16:creationId xmlns:a16="http://schemas.microsoft.com/office/drawing/2014/main" id="{4795E3C3-435C-4738-A865-BA70C26CD78D}"/>
              </a:ext>
            </a:extLst>
          </p:cNvPr>
          <p:cNvSpPr txBox="1"/>
          <p:nvPr/>
        </p:nvSpPr>
        <p:spPr>
          <a:xfrm>
            <a:off x="1308958" y="882168"/>
            <a:ext cx="1424523" cy="10313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遊戲玩法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23BC90-6ACC-44C9-9317-AABC12DE3C21}"/>
              </a:ext>
            </a:extLst>
          </p:cNvPr>
          <p:cNvSpPr txBox="1"/>
          <p:nvPr/>
        </p:nvSpPr>
        <p:spPr>
          <a:xfrm>
            <a:off x="1241962" y="3296645"/>
            <a:ext cx="1491519" cy="7870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r>
              <a:rPr lang="zh-TW" altLang="en-US" sz="2204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遊玩心得</a:t>
            </a:r>
            <a:r>
              <a:rPr lang="en-US" altLang="zh-TW" sz="2204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 defTabSz="410780" hangingPunct="0"/>
            <a:endParaRPr lang="zh-TW" altLang="en-US" sz="248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FFDFB2-DA76-4F9C-9ADC-D6BA07190936}"/>
              </a:ext>
            </a:extLst>
          </p:cNvPr>
          <p:cNvSpPr/>
          <p:nvPr/>
        </p:nvSpPr>
        <p:spPr>
          <a:xfrm>
            <a:off x="9120266" y="88454"/>
            <a:ext cx="241925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378" dirty="0"/>
              <a:t>好玩度</a:t>
            </a:r>
            <a:r>
              <a:rPr lang="en-US" altLang="zh-TW" sz="1378" dirty="0"/>
              <a:t>:</a:t>
            </a:r>
            <a:r>
              <a:rPr lang="zh-TW" altLang="en-US" sz="1378" dirty="0"/>
              <a:t> </a:t>
            </a:r>
            <a:r>
              <a:rPr lang="zh-TW" altLang="en-US" sz="3306" dirty="0">
                <a:sym typeface="PingFang TC Semibold"/>
              </a:rPr>
              <a:t>● ● ● ○ ○</a:t>
            </a:r>
            <a:endParaRPr lang="en-US" altLang="zh-TW" sz="3306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EF8F18D-CE85-427E-B490-8228D1CE2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4" y="1417550"/>
            <a:ext cx="6478144" cy="364395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E74925B-D4E2-40B3-B52E-BE1E1FA7D6DB}"/>
              </a:ext>
            </a:extLst>
          </p:cNvPr>
          <p:cNvSpPr txBox="1"/>
          <p:nvPr/>
        </p:nvSpPr>
        <p:spPr>
          <a:xfrm>
            <a:off x="1241962" y="1398891"/>
            <a:ext cx="54943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點擊籌碼後點下注區域進行下注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共有五球機會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洞口，紅球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1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洞口，綠球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內圈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洞口，紅球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+2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內圈</a:t>
            </a:r>
            <a:r>
              <a:rPr lang="zh-TW" altLang="en-US" sz="1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洞口，綠球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+2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入死亡洞口，球數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</a:p>
          <a:p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108004-C4F9-4B1B-B8B5-E643AD8D61BC}"/>
              </a:ext>
            </a:extLst>
          </p:cNvPr>
          <p:cNvSpPr txBox="1"/>
          <p:nvPr/>
        </p:nvSpPr>
        <p:spPr>
          <a:xfrm>
            <a:off x="10396264" y="5275407"/>
            <a:ext cx="114325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遊戲連結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8D5485-B1CC-4115-9E88-219ABAF7BC29}"/>
              </a:ext>
            </a:extLst>
          </p:cNvPr>
          <p:cNvSpPr txBox="1"/>
          <p:nvPr/>
        </p:nvSpPr>
        <p:spPr>
          <a:xfrm>
            <a:off x="1224324" y="3805189"/>
            <a:ext cx="54943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比起一班輪盤投注下注選擇較少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淺顯易懂的規則，玩家容易上手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94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影像" descr="影像">
            <a:extLst>
              <a:ext uri="{FF2B5EF4-FFF2-40B4-BE49-F238E27FC236}">
                <a16:creationId xmlns:a16="http://schemas.microsoft.com/office/drawing/2014/main" id="{B0D5659A-AA47-4E1F-9DB5-336FEA2E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塞席爾商創曼有限公司  INITEX.CO.LTD">
            <a:extLst>
              <a:ext uri="{FF2B5EF4-FFF2-40B4-BE49-F238E27FC236}">
                <a16:creationId xmlns:a16="http://schemas.microsoft.com/office/drawing/2014/main" id="{144F7EE0-1BA3-4309-B8D3-D60C925373CE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4" name="發展軌跡…">
            <a:extLst>
              <a:ext uri="{FF2B5EF4-FFF2-40B4-BE49-F238E27FC236}">
                <a16:creationId xmlns:a16="http://schemas.microsoft.com/office/drawing/2014/main" id="{B283883B-2149-48BE-A397-143169BB307F}"/>
              </a:ext>
            </a:extLst>
          </p:cNvPr>
          <p:cNvSpPr txBox="1"/>
          <p:nvPr/>
        </p:nvSpPr>
        <p:spPr>
          <a:xfrm>
            <a:off x="1308958" y="882168"/>
            <a:ext cx="1424523" cy="10313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遊戲玩法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6E222F-CF05-4078-94F0-FA5099AF68C6}"/>
              </a:ext>
            </a:extLst>
          </p:cNvPr>
          <p:cNvSpPr txBox="1"/>
          <p:nvPr/>
        </p:nvSpPr>
        <p:spPr>
          <a:xfrm>
            <a:off x="1241962" y="3296645"/>
            <a:ext cx="1491519" cy="7870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r>
              <a:rPr lang="zh-TW" altLang="en-US" sz="2204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遊玩心得</a:t>
            </a:r>
            <a:r>
              <a:rPr lang="en-US" altLang="zh-TW" sz="2204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ctr" defTabSz="410780" hangingPunct="0"/>
            <a:endParaRPr lang="zh-TW" altLang="en-US" sz="248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C84FE2-320F-466B-BDA8-A702A2C3E0D9}"/>
              </a:ext>
            </a:extLst>
          </p:cNvPr>
          <p:cNvSpPr/>
          <p:nvPr/>
        </p:nvSpPr>
        <p:spPr>
          <a:xfrm>
            <a:off x="9120266" y="88454"/>
            <a:ext cx="241925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378" dirty="0"/>
              <a:t>好玩度</a:t>
            </a:r>
            <a:r>
              <a:rPr lang="en-US" altLang="zh-TW" sz="1378" dirty="0"/>
              <a:t>:</a:t>
            </a:r>
            <a:r>
              <a:rPr lang="zh-TW" altLang="en-US" sz="1378" dirty="0"/>
              <a:t> </a:t>
            </a:r>
            <a:r>
              <a:rPr lang="zh-TW" altLang="en-US" sz="3306" dirty="0">
                <a:sym typeface="PingFang TC Semibold"/>
              </a:rPr>
              <a:t>● ● ● ○ ○</a:t>
            </a:r>
            <a:endParaRPr lang="en-US" altLang="zh-TW" sz="3306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E7E4BE-F477-4F87-BDF3-BA1237FDA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17" y="1298064"/>
            <a:ext cx="2418225" cy="45789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66B5A38-0BC1-4C17-B88D-08DF26FCD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310" y="1266241"/>
            <a:ext cx="2810267" cy="461074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A1966E-F519-4D19-9BF4-5CE30EFFD791}"/>
              </a:ext>
            </a:extLst>
          </p:cNvPr>
          <p:cNvSpPr txBox="1"/>
          <p:nvPr/>
        </p:nvSpPr>
        <p:spPr>
          <a:xfrm>
            <a:off x="1308958" y="1466003"/>
            <a:ext cx="3640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打彈珠連線遊戲，開局總共有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顆彈珠可以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用技巧讓彈珠打入你所要的洞，將會依照該局的倍率給予對應獎勵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發展軌跡…">
            <a:extLst>
              <a:ext uri="{FF2B5EF4-FFF2-40B4-BE49-F238E27FC236}">
                <a16:creationId xmlns:a16="http://schemas.microsoft.com/office/drawing/2014/main" id="{374C4E00-A2B7-4525-BE12-796E35257CB7}"/>
              </a:ext>
            </a:extLst>
          </p:cNvPr>
          <p:cNvSpPr txBox="1"/>
          <p:nvPr/>
        </p:nvSpPr>
        <p:spPr>
          <a:xfrm>
            <a:off x="1241962" y="326874"/>
            <a:ext cx="10174323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306" dirty="0"/>
              <a:t>保齡球彈珠檯</a:t>
            </a:r>
            <a:endParaRPr lang="en-US" altLang="zh-TW" sz="3306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47B85A-B84C-414E-A8B9-ADF9B38BDDAD}"/>
              </a:ext>
            </a:extLst>
          </p:cNvPr>
          <p:cNvSpPr txBox="1"/>
          <p:nvPr/>
        </p:nvSpPr>
        <p:spPr>
          <a:xfrm>
            <a:off x="1241962" y="3740811"/>
            <a:ext cx="36405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讓玩家靠技巧打入洞，會使玩家覺得有控制權是有技巧性的小遊戲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特別的連線方式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畫面表現可優化</a:t>
            </a:r>
          </a:p>
        </p:txBody>
      </p:sp>
    </p:spTree>
    <p:extLst>
      <p:ext uri="{BB962C8B-B14F-4D97-AF65-F5344CB8AC3E}">
        <p14:creationId xmlns:p14="http://schemas.microsoft.com/office/powerpoint/2010/main" val="34480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37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82" y="3216250"/>
            <a:ext cx="1603500" cy="320699"/>
          </a:xfrm>
          <a:prstGeom prst="rect">
            <a:avLst/>
          </a:prstGeom>
          <a:ln w="3175">
            <a:miter lim="400000"/>
          </a:ln>
        </p:spPr>
      </p:pic>
      <p:sp>
        <p:nvSpPr>
          <p:cNvPr id="138" name="線條"/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139" name="THANKS."/>
          <p:cNvSpPr txBox="1"/>
          <p:nvPr/>
        </p:nvSpPr>
        <p:spPr>
          <a:xfrm>
            <a:off x="3680765" y="2910421"/>
            <a:ext cx="1575762" cy="7123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>
            <a:spAutoFit/>
          </a:bodyPr>
          <a:lstStyle>
            <a:lvl1pPr algn="l">
              <a:lnSpc>
                <a:spcPct val="140000"/>
              </a:lnSpc>
              <a:defRPr sz="4800">
                <a:solidFill>
                  <a:srgbClr val="00B2BF"/>
                </a:solidFill>
                <a:latin typeface="Gotham Bold"/>
                <a:ea typeface="Gotham Bold"/>
                <a:cs typeface="Gotham Bold"/>
                <a:sym typeface="Gotham Bold"/>
              </a:defRPr>
            </a:lvl1pPr>
          </a:lstStyle>
          <a:p>
            <a:r>
              <a:rPr sz="3306"/>
              <a:t>THANKS.</a:t>
            </a:r>
          </a:p>
        </p:txBody>
      </p:sp>
    </p:spTree>
    <p:extLst>
      <p:ext uri="{BB962C8B-B14F-4D97-AF65-F5344CB8AC3E}">
        <p14:creationId xmlns:p14="http://schemas.microsoft.com/office/powerpoint/2010/main" val="79036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308958" y="259341"/>
            <a:ext cx="10174323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306" dirty="0"/>
              <a:t>鯊很大 </a:t>
            </a:r>
            <a:r>
              <a:rPr lang="en-US" altLang="zh-TW" sz="3306" dirty="0"/>
              <a:t>/</a:t>
            </a:r>
            <a:r>
              <a:rPr lang="zh-TW" altLang="en-US" sz="3306" dirty="0"/>
              <a:t> </a:t>
            </a:r>
            <a:r>
              <a:rPr lang="en-US" altLang="zh-TW" sz="3306" dirty="0"/>
              <a:t>Giant Shark</a:t>
            </a:r>
            <a:r>
              <a:rPr lang="zh-TW" altLang="en-US" sz="3306" dirty="0"/>
              <a:t> </a:t>
            </a:r>
            <a:r>
              <a:rPr lang="en-US" altLang="zh-TW" sz="3306" dirty="0"/>
              <a:t>(</a:t>
            </a:r>
            <a:r>
              <a:rPr lang="en-US" altLang="zh-TW" sz="3306" dirty="0" err="1"/>
              <a:t>Playstar</a:t>
            </a:r>
            <a:r>
              <a:rPr lang="en-US" altLang="zh-TW" sz="3306" dirty="0"/>
              <a:t>)</a:t>
            </a: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4" name="發展軌跡…">
            <a:extLst>
              <a:ext uri="{FF2B5EF4-FFF2-40B4-BE49-F238E27FC236}">
                <a16:creationId xmlns:a16="http://schemas.microsoft.com/office/drawing/2014/main" id="{A344A7E9-BFCC-4B85-A077-1656015FBA91}"/>
              </a:ext>
            </a:extLst>
          </p:cNvPr>
          <p:cNvSpPr txBox="1"/>
          <p:nvPr/>
        </p:nvSpPr>
        <p:spPr>
          <a:xfrm>
            <a:off x="1308958" y="882168"/>
            <a:ext cx="1424523" cy="25555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  <a:sym typeface="PingFang TC Semibold"/>
              </a:rPr>
              <a:t>遊戲主題</a:t>
            </a:r>
            <a:r>
              <a:rPr lang="en-US" altLang="zh-TW" sz="2204" b="1" dirty="0">
                <a:solidFill>
                  <a:srgbClr val="5ACDD6"/>
                </a:solidFill>
                <a:sym typeface="PingFang TC Semibold"/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遊戲玩法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遊玩心得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</p:txBody>
      </p:sp>
      <p:sp>
        <p:nvSpPr>
          <p:cNvPr id="15" name="發展軌跡…">
            <a:extLst>
              <a:ext uri="{FF2B5EF4-FFF2-40B4-BE49-F238E27FC236}">
                <a16:creationId xmlns:a16="http://schemas.microsoft.com/office/drawing/2014/main" id="{A00DF43E-D0B1-4A62-80E4-848947363DB2}"/>
              </a:ext>
            </a:extLst>
          </p:cNvPr>
          <p:cNvSpPr txBox="1"/>
          <p:nvPr/>
        </p:nvSpPr>
        <p:spPr>
          <a:xfrm>
            <a:off x="10400969" y="6334558"/>
            <a:ext cx="1082312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hlinkClick r:id="rId3"/>
              </a:rPr>
              <a:t>遊戲連結</a:t>
            </a:r>
            <a:endParaRPr lang="en-US" altLang="zh-TW" sz="1929" dirty="0"/>
          </a:p>
        </p:txBody>
      </p:sp>
      <p:sp>
        <p:nvSpPr>
          <p:cNvPr id="16" name="發展軌跡…">
            <a:extLst>
              <a:ext uri="{FF2B5EF4-FFF2-40B4-BE49-F238E27FC236}">
                <a16:creationId xmlns:a16="http://schemas.microsoft.com/office/drawing/2014/main" id="{12E4985F-F92B-4D4B-8BE3-784B9875922E}"/>
              </a:ext>
            </a:extLst>
          </p:cNvPr>
          <p:cNvSpPr txBox="1"/>
          <p:nvPr/>
        </p:nvSpPr>
        <p:spPr>
          <a:xfrm>
            <a:off x="2733479" y="1473986"/>
            <a:ext cx="4893771" cy="1253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夾娃娃機概念遊戲，可派數位潛水員下水取寶箱，每位潛水員即為一次押注。在取寶箱的過程中，會出現鯊魚或食人魚群，成功取回寶箱可獲得對應獎金。</a:t>
            </a:r>
            <a:endParaRPr lang="en-US" altLang="zh-TW" sz="1929" dirty="0"/>
          </a:p>
        </p:txBody>
      </p:sp>
      <p:sp>
        <p:nvSpPr>
          <p:cNvPr id="17" name="發展軌跡…">
            <a:extLst>
              <a:ext uri="{FF2B5EF4-FFF2-40B4-BE49-F238E27FC236}">
                <a16:creationId xmlns:a16="http://schemas.microsoft.com/office/drawing/2014/main" id="{D31DB304-5441-4582-85F6-D230CD43E758}"/>
              </a:ext>
            </a:extLst>
          </p:cNvPr>
          <p:cNvSpPr txBox="1"/>
          <p:nvPr/>
        </p:nvSpPr>
        <p:spPr>
          <a:xfrm>
            <a:off x="2718297" y="1036877"/>
            <a:ext cx="4373724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sym typeface="PingFang TC Semibold"/>
              </a:rPr>
              <a:t>深海尋寶</a:t>
            </a:r>
            <a:endParaRPr lang="en-US" altLang="zh-TW" sz="1929" dirty="0">
              <a:sym typeface="PingFang TC Semibold"/>
            </a:endParaRPr>
          </a:p>
        </p:txBody>
      </p:sp>
      <p:sp>
        <p:nvSpPr>
          <p:cNvPr id="20" name="發展軌跡…">
            <a:extLst>
              <a:ext uri="{FF2B5EF4-FFF2-40B4-BE49-F238E27FC236}">
                <a16:creationId xmlns:a16="http://schemas.microsoft.com/office/drawing/2014/main" id="{8EFAD1DF-FC80-48B8-AFF0-0D6206A78539}"/>
              </a:ext>
            </a:extLst>
          </p:cNvPr>
          <p:cNvSpPr txBox="1"/>
          <p:nvPr/>
        </p:nvSpPr>
        <p:spPr>
          <a:xfrm>
            <a:off x="1308957" y="3459131"/>
            <a:ext cx="6446741" cy="24412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玩法簡單好上手，且具操作性，潛水員落點位置不同，可獲得不同的寶箱與獎金，有時還會出現黃金寶箱，玩家不單純只是無腦下注。可下多注，加快遊戲節奏，表現方式改善了夾娃娃機一次一注節奏單調的問題。</a:t>
            </a:r>
            <a:endParaRPr lang="en-US" altLang="zh-TW" sz="1929" dirty="0"/>
          </a:p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然而負面事件，如大白鯊或食人魚群通殺，表現太過強烈且出現頻繁。而正面事件，如潛水員逃脫追殺，表現不明顯。相比之下，會讓玩家覺得容易輸錢，感到灰心。</a:t>
            </a:r>
            <a:endParaRPr lang="en-US" altLang="zh-TW" sz="1929" dirty="0"/>
          </a:p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無大獎表現或 </a:t>
            </a:r>
            <a:r>
              <a:rPr lang="en-US" altLang="zh-TW" sz="1929" dirty="0"/>
              <a:t>BONUS </a:t>
            </a:r>
            <a:r>
              <a:rPr lang="zh-TW" altLang="en-US" sz="1929" dirty="0"/>
              <a:t>機制，少了期待感。</a:t>
            </a:r>
            <a:endParaRPr lang="en-US" altLang="zh-TW" sz="1929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E3B5F8-06C8-41F6-B4D4-941DE49A003D}"/>
              </a:ext>
            </a:extLst>
          </p:cNvPr>
          <p:cNvSpPr/>
          <p:nvPr/>
        </p:nvSpPr>
        <p:spPr>
          <a:xfrm>
            <a:off x="9120266" y="88454"/>
            <a:ext cx="2395207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378" dirty="0"/>
              <a:t>好玩度</a:t>
            </a:r>
            <a:r>
              <a:rPr lang="en-US" altLang="zh-TW" sz="1378" dirty="0"/>
              <a:t>:</a:t>
            </a:r>
            <a:r>
              <a:rPr lang="zh-TW" altLang="en-US" sz="1378" dirty="0"/>
              <a:t> </a:t>
            </a:r>
            <a:r>
              <a:rPr lang="zh-TW" altLang="en-US" sz="3306" dirty="0">
                <a:sym typeface="PingFang TC Semibold"/>
              </a:rPr>
              <a:t>● ● ○ ○ ○</a:t>
            </a:r>
            <a:endParaRPr lang="en-US" altLang="zh-TW" sz="3306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35DA22C-28F3-485C-B883-A3258A324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949" y="2764187"/>
            <a:ext cx="4097525" cy="24412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585F16B-602B-4798-8906-6CA6975C9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70" y="882117"/>
            <a:ext cx="3202203" cy="174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308958" y="259341"/>
            <a:ext cx="10174323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3306" dirty="0"/>
              <a:t>Mines (</a:t>
            </a:r>
            <a:r>
              <a:rPr lang="en-US" altLang="zh-TW" sz="3306" dirty="0" err="1"/>
              <a:t>Spribe</a:t>
            </a:r>
            <a:r>
              <a:rPr lang="en-US" altLang="zh-TW" sz="3306" dirty="0"/>
              <a:t>)</a:t>
            </a: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4" name="發展軌跡…">
            <a:extLst>
              <a:ext uri="{FF2B5EF4-FFF2-40B4-BE49-F238E27FC236}">
                <a16:creationId xmlns:a16="http://schemas.microsoft.com/office/drawing/2014/main" id="{A344A7E9-BFCC-4B85-A077-1656015FBA91}"/>
              </a:ext>
            </a:extLst>
          </p:cNvPr>
          <p:cNvSpPr txBox="1"/>
          <p:nvPr/>
        </p:nvSpPr>
        <p:spPr>
          <a:xfrm>
            <a:off x="1308958" y="882168"/>
            <a:ext cx="1424523" cy="25555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  <a:sym typeface="PingFang TC Semibold"/>
              </a:rPr>
              <a:t>遊戲主題</a:t>
            </a:r>
            <a:r>
              <a:rPr lang="en-US" altLang="zh-TW" sz="2204" b="1" dirty="0">
                <a:solidFill>
                  <a:srgbClr val="5ACDD6"/>
                </a:solidFill>
                <a:sym typeface="PingFang TC Semibold"/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遊戲玩法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遊玩心得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</p:txBody>
      </p:sp>
      <p:sp>
        <p:nvSpPr>
          <p:cNvPr id="15" name="發展軌跡…">
            <a:extLst>
              <a:ext uri="{FF2B5EF4-FFF2-40B4-BE49-F238E27FC236}">
                <a16:creationId xmlns:a16="http://schemas.microsoft.com/office/drawing/2014/main" id="{A00DF43E-D0B1-4A62-80E4-848947363DB2}"/>
              </a:ext>
            </a:extLst>
          </p:cNvPr>
          <p:cNvSpPr txBox="1"/>
          <p:nvPr/>
        </p:nvSpPr>
        <p:spPr>
          <a:xfrm>
            <a:off x="10400969" y="6334558"/>
            <a:ext cx="1082312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hlinkClick r:id="rId3"/>
              </a:rPr>
              <a:t>遊戲連結</a:t>
            </a:r>
            <a:endParaRPr lang="en-US" altLang="zh-TW" sz="1929" dirty="0"/>
          </a:p>
        </p:txBody>
      </p:sp>
      <p:sp>
        <p:nvSpPr>
          <p:cNvPr id="16" name="發展軌跡…">
            <a:extLst>
              <a:ext uri="{FF2B5EF4-FFF2-40B4-BE49-F238E27FC236}">
                <a16:creationId xmlns:a16="http://schemas.microsoft.com/office/drawing/2014/main" id="{12E4985F-F92B-4D4B-8BE3-784B9875922E}"/>
              </a:ext>
            </a:extLst>
          </p:cNvPr>
          <p:cNvSpPr txBox="1"/>
          <p:nvPr/>
        </p:nvSpPr>
        <p:spPr>
          <a:xfrm>
            <a:off x="2733479" y="1473986"/>
            <a:ext cx="4893771" cy="1253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踩地雷遊戲，每次下注可玩一盤，遊戲中可開啟任一方塊，沒出現地雷可累積獎金，並決定領獎或繼續開下一個方塊。地雷出現時，失去累積獎金，遊戲結束</a:t>
            </a:r>
            <a:endParaRPr lang="en-US" altLang="zh-TW" sz="1929" dirty="0"/>
          </a:p>
        </p:txBody>
      </p:sp>
      <p:sp>
        <p:nvSpPr>
          <p:cNvPr id="17" name="發展軌跡…">
            <a:extLst>
              <a:ext uri="{FF2B5EF4-FFF2-40B4-BE49-F238E27FC236}">
                <a16:creationId xmlns:a16="http://schemas.microsoft.com/office/drawing/2014/main" id="{D31DB304-5441-4582-85F6-D230CD43E758}"/>
              </a:ext>
            </a:extLst>
          </p:cNvPr>
          <p:cNvSpPr txBox="1"/>
          <p:nvPr/>
        </p:nvSpPr>
        <p:spPr>
          <a:xfrm>
            <a:off x="2718297" y="1036877"/>
            <a:ext cx="4373724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sym typeface="PingFang TC Semibold"/>
              </a:rPr>
              <a:t>踩地雷</a:t>
            </a:r>
            <a:endParaRPr lang="en-US" altLang="zh-TW" sz="1929" dirty="0">
              <a:sym typeface="PingFang TC Semibold"/>
            </a:endParaRPr>
          </a:p>
        </p:txBody>
      </p:sp>
      <p:sp>
        <p:nvSpPr>
          <p:cNvPr id="20" name="發展軌跡…">
            <a:extLst>
              <a:ext uri="{FF2B5EF4-FFF2-40B4-BE49-F238E27FC236}">
                <a16:creationId xmlns:a16="http://schemas.microsoft.com/office/drawing/2014/main" id="{8EFAD1DF-FC80-48B8-AFF0-0D6206A78539}"/>
              </a:ext>
            </a:extLst>
          </p:cNvPr>
          <p:cNvSpPr txBox="1"/>
          <p:nvPr/>
        </p:nvSpPr>
        <p:spPr>
          <a:xfrm>
            <a:off x="1308957" y="3471243"/>
            <a:ext cx="6446741" cy="21443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踩地雷是一般遊戲中的經典玩法，加入博弈元素，簡單的引導或教學，玩家即可輕易上手。</a:t>
            </a:r>
            <a:endParaRPr lang="en-US" altLang="zh-TW" sz="1929" dirty="0"/>
          </a:p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遊戲過程平淡，可優化表現</a:t>
            </a:r>
            <a:r>
              <a:rPr lang="en-US" altLang="zh-TW" sz="1929" dirty="0"/>
              <a:t>: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1929" dirty="0"/>
              <a:t>	1.</a:t>
            </a:r>
            <a:r>
              <a:rPr lang="zh-TW" altLang="en-US" sz="1929" dirty="0"/>
              <a:t> 中獎表現不明顯</a:t>
            </a:r>
            <a:endParaRPr lang="en-US" altLang="zh-TW" sz="1929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1929" dirty="0"/>
              <a:t>	2.</a:t>
            </a:r>
            <a:r>
              <a:rPr lang="zh-TW" altLang="en-US" sz="1929" dirty="0"/>
              <a:t> 遊戲過程冗長</a:t>
            </a:r>
            <a:endParaRPr lang="en-US" altLang="zh-TW" sz="1929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1929" dirty="0"/>
              <a:t>	3.</a:t>
            </a:r>
            <a:r>
              <a:rPr lang="zh-TW" altLang="en-US" sz="1929" dirty="0"/>
              <a:t> 無大獎或 </a:t>
            </a:r>
            <a:r>
              <a:rPr lang="en-US" altLang="zh-TW" sz="1929" dirty="0"/>
              <a:t>BONUS </a:t>
            </a:r>
            <a:r>
              <a:rPr lang="zh-TW" altLang="en-US" sz="1929" dirty="0"/>
              <a:t>機制</a:t>
            </a:r>
            <a:endParaRPr lang="en-US" altLang="zh-TW" sz="1929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1929" dirty="0"/>
              <a:t>	4.</a:t>
            </a:r>
            <a:r>
              <a:rPr lang="zh-TW" altLang="en-US" sz="1929" dirty="0"/>
              <a:t> 主題包裝</a:t>
            </a:r>
            <a:endParaRPr lang="en-US" altLang="zh-TW" sz="1929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E3B5F8-06C8-41F6-B4D4-941DE49A003D}"/>
              </a:ext>
            </a:extLst>
          </p:cNvPr>
          <p:cNvSpPr/>
          <p:nvPr/>
        </p:nvSpPr>
        <p:spPr>
          <a:xfrm>
            <a:off x="9120266" y="88454"/>
            <a:ext cx="23711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378" dirty="0"/>
              <a:t>好玩度</a:t>
            </a:r>
            <a:r>
              <a:rPr lang="en-US" altLang="zh-TW" sz="1378" dirty="0"/>
              <a:t>:</a:t>
            </a:r>
            <a:r>
              <a:rPr lang="zh-TW" altLang="en-US" sz="1378" dirty="0"/>
              <a:t> </a:t>
            </a:r>
            <a:r>
              <a:rPr lang="zh-TW" altLang="en-US" sz="3306" dirty="0">
                <a:sym typeface="PingFang TC Semibold"/>
              </a:rPr>
              <a:t>● ○ ○ ○ ○</a:t>
            </a:r>
            <a:endParaRPr lang="en-US" altLang="zh-TW" sz="3306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4A4B82-C732-49E4-88F3-CAC6FE729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08" y="1036877"/>
            <a:ext cx="4271240" cy="305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8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308958" y="259341"/>
            <a:ext cx="10174323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3306" dirty="0"/>
              <a:t>Casino series (Green Jade)</a:t>
            </a: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4" name="發展軌跡…">
            <a:extLst>
              <a:ext uri="{FF2B5EF4-FFF2-40B4-BE49-F238E27FC236}">
                <a16:creationId xmlns:a16="http://schemas.microsoft.com/office/drawing/2014/main" id="{A344A7E9-BFCC-4B85-A077-1656015FBA91}"/>
              </a:ext>
            </a:extLst>
          </p:cNvPr>
          <p:cNvSpPr txBox="1"/>
          <p:nvPr/>
        </p:nvSpPr>
        <p:spPr>
          <a:xfrm>
            <a:off x="1308958" y="882168"/>
            <a:ext cx="1424523" cy="25555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  <a:sym typeface="PingFang TC Semibold"/>
              </a:rPr>
              <a:t>遊戲主題</a:t>
            </a:r>
            <a:r>
              <a:rPr lang="en-US" altLang="zh-TW" sz="2204" b="1" dirty="0">
                <a:solidFill>
                  <a:srgbClr val="5ACDD6"/>
                </a:solidFill>
                <a:sym typeface="PingFang TC Semibold"/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遊戲玩法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遊玩心得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</p:txBody>
      </p:sp>
      <p:sp>
        <p:nvSpPr>
          <p:cNvPr id="15" name="發展軌跡…">
            <a:extLst>
              <a:ext uri="{FF2B5EF4-FFF2-40B4-BE49-F238E27FC236}">
                <a16:creationId xmlns:a16="http://schemas.microsoft.com/office/drawing/2014/main" id="{A00DF43E-D0B1-4A62-80E4-848947363DB2}"/>
              </a:ext>
            </a:extLst>
          </p:cNvPr>
          <p:cNvSpPr txBox="1"/>
          <p:nvPr/>
        </p:nvSpPr>
        <p:spPr>
          <a:xfrm>
            <a:off x="10409116" y="6334558"/>
            <a:ext cx="1082312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hlinkClick r:id="rId3"/>
              </a:rPr>
              <a:t>遊戲連結</a:t>
            </a:r>
            <a:endParaRPr lang="en-US" altLang="zh-TW" sz="1929" dirty="0"/>
          </a:p>
        </p:txBody>
      </p:sp>
      <p:sp>
        <p:nvSpPr>
          <p:cNvPr id="16" name="發展軌跡…">
            <a:extLst>
              <a:ext uri="{FF2B5EF4-FFF2-40B4-BE49-F238E27FC236}">
                <a16:creationId xmlns:a16="http://schemas.microsoft.com/office/drawing/2014/main" id="{12E4985F-F92B-4D4B-8BE3-784B9875922E}"/>
              </a:ext>
            </a:extLst>
          </p:cNvPr>
          <p:cNvSpPr txBox="1"/>
          <p:nvPr/>
        </p:nvSpPr>
        <p:spPr>
          <a:xfrm>
            <a:off x="2733479" y="1473986"/>
            <a:ext cx="4893771" cy="15506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此系列包裝成各種常見的小遊戲</a:t>
            </a:r>
            <a:r>
              <a:rPr lang="en-US" altLang="zh-TW" sz="1929" dirty="0"/>
              <a:t>(</a:t>
            </a:r>
            <a:r>
              <a:rPr lang="zh-TW" altLang="en-US" sz="1929" dirty="0"/>
              <a:t>如：</a:t>
            </a:r>
            <a:r>
              <a:rPr lang="en-US" altLang="zh-TW" sz="1929" dirty="0"/>
              <a:t> </a:t>
            </a:r>
            <a:r>
              <a:rPr lang="zh-TW" altLang="en-US" sz="1929" dirty="0"/>
              <a:t>俄羅斯方塊 </a:t>
            </a:r>
            <a:r>
              <a:rPr lang="en-US" altLang="zh-TW" sz="1929" dirty="0"/>
              <a:t>&amp; candy crush)</a:t>
            </a:r>
            <a:r>
              <a:rPr lang="zh-TW" altLang="en-US" sz="1929" dirty="0"/>
              <a:t>，每次移動一個物件算一次下注，移動後會隨機返獎 </a:t>
            </a:r>
            <a:r>
              <a:rPr lang="en-US" altLang="zh-TW" sz="1929" dirty="0"/>
              <a:t>(0X-1000X)</a:t>
            </a:r>
            <a:r>
              <a:rPr lang="zh-TW" altLang="en-US" sz="1929" dirty="0"/>
              <a:t> ，成功消除方塊後會得到遊戲分數，遊戲分數跟消除的多寡有關，</a:t>
            </a:r>
            <a:r>
              <a:rPr lang="zh-TW" altLang="en-US" sz="1929" b="1" u="sng" dirty="0">
                <a:solidFill>
                  <a:srgbClr val="FF0000"/>
                </a:solidFill>
              </a:rPr>
              <a:t>但與返獎無關</a:t>
            </a:r>
            <a:endParaRPr lang="en-US" altLang="zh-TW" sz="1929" b="1" u="sng" dirty="0">
              <a:solidFill>
                <a:srgbClr val="FF0000"/>
              </a:solidFill>
            </a:endParaRPr>
          </a:p>
        </p:txBody>
      </p:sp>
      <p:sp>
        <p:nvSpPr>
          <p:cNvPr id="17" name="發展軌跡…">
            <a:extLst>
              <a:ext uri="{FF2B5EF4-FFF2-40B4-BE49-F238E27FC236}">
                <a16:creationId xmlns:a16="http://schemas.microsoft.com/office/drawing/2014/main" id="{D31DB304-5441-4582-85F6-D230CD43E758}"/>
              </a:ext>
            </a:extLst>
          </p:cNvPr>
          <p:cNvSpPr txBox="1"/>
          <p:nvPr/>
        </p:nvSpPr>
        <p:spPr>
          <a:xfrm>
            <a:off x="2718297" y="1036877"/>
            <a:ext cx="4373724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1929" dirty="0">
                <a:sym typeface="PingFang TC Semibold"/>
              </a:rPr>
              <a:t>candy price &amp; casino blocks</a:t>
            </a:r>
          </a:p>
        </p:txBody>
      </p:sp>
      <p:sp>
        <p:nvSpPr>
          <p:cNvPr id="20" name="發展軌跡…">
            <a:extLst>
              <a:ext uri="{FF2B5EF4-FFF2-40B4-BE49-F238E27FC236}">
                <a16:creationId xmlns:a16="http://schemas.microsoft.com/office/drawing/2014/main" id="{8EFAD1DF-FC80-48B8-AFF0-0D6206A78539}"/>
              </a:ext>
            </a:extLst>
          </p:cNvPr>
          <p:cNvSpPr txBox="1"/>
          <p:nvPr/>
        </p:nvSpPr>
        <p:spPr>
          <a:xfrm>
            <a:off x="1308958" y="3511736"/>
            <a:ext cx="6629039" cy="27381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投注方式平淡無奇，但這種做法可以運用在各種常見的小遊戲中，遊戲的過程除了可以自我挑戰層層關卡之外，也可以從中獲取一些博弈的樂趣</a:t>
            </a:r>
            <a:endParaRPr lang="en-US" altLang="zh-TW" sz="1929" dirty="0"/>
          </a:p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遊戲返獎過程單調，可優化表現</a:t>
            </a:r>
            <a:r>
              <a:rPr lang="en-US" altLang="zh-TW" sz="1929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返獎方式純粹隨機發生，玩家無法預期大獎，可以將部分返獎金額調整成過關獎勵（類似</a:t>
            </a:r>
            <a:r>
              <a:rPr lang="en-US" altLang="zh-TW" sz="1929" dirty="0"/>
              <a:t>Jackpot</a:t>
            </a:r>
            <a:r>
              <a:rPr lang="zh-TW" altLang="en-US" sz="1929" dirty="0"/>
              <a:t>的形式）</a:t>
            </a:r>
            <a:endParaRPr lang="en-US" altLang="zh-TW" sz="1929" dirty="0"/>
          </a:p>
          <a:p>
            <a:pPr marL="800100" lvl="1" indent="-342900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無免費遊戲的機制，可以嘗試將部分返獎調整到消除獎勵，遊戲結束前將消除獎勵合併至過關獎勵中，讓玩家誤以為過關獎勵很值錢</a:t>
            </a:r>
            <a:endParaRPr lang="en-US" altLang="zh-TW" sz="1929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E3B5F8-06C8-41F6-B4D4-941DE49A003D}"/>
              </a:ext>
            </a:extLst>
          </p:cNvPr>
          <p:cNvSpPr/>
          <p:nvPr/>
        </p:nvSpPr>
        <p:spPr>
          <a:xfrm>
            <a:off x="9120266" y="88454"/>
            <a:ext cx="23711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378" dirty="0"/>
              <a:t>好玩度</a:t>
            </a:r>
            <a:r>
              <a:rPr lang="en-US" altLang="zh-TW" sz="1378" dirty="0"/>
              <a:t>:</a:t>
            </a:r>
            <a:r>
              <a:rPr lang="zh-TW" altLang="en-US" sz="1378" dirty="0"/>
              <a:t> </a:t>
            </a:r>
            <a:r>
              <a:rPr lang="zh-TW" altLang="en-US" sz="3306" dirty="0">
                <a:sym typeface="PingFang TC Semibold"/>
              </a:rPr>
              <a:t>● ○ ○ ○ ○</a:t>
            </a:r>
            <a:endParaRPr lang="en-US" altLang="zh-TW" sz="3306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7E9807-B249-4F56-962D-5708CFCF4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36" y="3298138"/>
            <a:ext cx="1551406" cy="25937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AF77DB-0AC0-4FC1-95A2-8270C77DD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160" y="3298138"/>
            <a:ext cx="1595617" cy="25937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B10761-E230-43D1-A385-A7466CB43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0037" y="660393"/>
            <a:ext cx="1551406" cy="263774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29977A-23E6-427D-98B6-3BDCC931D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4320" y="660393"/>
            <a:ext cx="1592119" cy="26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308958" y="259341"/>
            <a:ext cx="10174323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3306" dirty="0"/>
              <a:t>Cubes(Hacksaw gaming)</a:t>
            </a: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862178" y="6370092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03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4" name="發展軌跡…">
            <a:extLst>
              <a:ext uri="{FF2B5EF4-FFF2-40B4-BE49-F238E27FC236}">
                <a16:creationId xmlns:a16="http://schemas.microsoft.com/office/drawing/2014/main" id="{A344A7E9-BFCC-4B85-A077-1656015FBA91}"/>
              </a:ext>
            </a:extLst>
          </p:cNvPr>
          <p:cNvSpPr txBox="1"/>
          <p:nvPr/>
        </p:nvSpPr>
        <p:spPr>
          <a:xfrm>
            <a:off x="1308958" y="882168"/>
            <a:ext cx="1424523" cy="3064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  <a:sym typeface="PingFang TC Semibold"/>
              </a:rPr>
              <a:t>遊戲主題</a:t>
            </a:r>
            <a:r>
              <a:rPr lang="en-US" altLang="zh-TW" sz="2204" b="1" dirty="0">
                <a:solidFill>
                  <a:srgbClr val="5ACDD6"/>
                </a:solidFill>
                <a:sym typeface="PingFang TC Semibold"/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遊戲玩法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遊玩心得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</p:txBody>
      </p:sp>
      <p:sp>
        <p:nvSpPr>
          <p:cNvPr id="15" name="發展軌跡…">
            <a:extLst>
              <a:ext uri="{FF2B5EF4-FFF2-40B4-BE49-F238E27FC236}">
                <a16:creationId xmlns:a16="http://schemas.microsoft.com/office/drawing/2014/main" id="{A00DF43E-D0B1-4A62-80E4-848947363DB2}"/>
              </a:ext>
            </a:extLst>
          </p:cNvPr>
          <p:cNvSpPr txBox="1"/>
          <p:nvPr/>
        </p:nvSpPr>
        <p:spPr>
          <a:xfrm>
            <a:off x="10400969" y="6029678"/>
            <a:ext cx="1082312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hlinkClick r:id="rId3"/>
              </a:rPr>
              <a:t>遊戲連結</a:t>
            </a:r>
            <a:endParaRPr lang="en-US" altLang="zh-TW" sz="1929" dirty="0"/>
          </a:p>
        </p:txBody>
      </p:sp>
      <p:sp>
        <p:nvSpPr>
          <p:cNvPr id="16" name="發展軌跡…">
            <a:extLst>
              <a:ext uri="{FF2B5EF4-FFF2-40B4-BE49-F238E27FC236}">
                <a16:creationId xmlns:a16="http://schemas.microsoft.com/office/drawing/2014/main" id="{12E4985F-F92B-4D4B-8BE3-784B9875922E}"/>
              </a:ext>
            </a:extLst>
          </p:cNvPr>
          <p:cNvSpPr txBox="1"/>
          <p:nvPr/>
        </p:nvSpPr>
        <p:spPr>
          <a:xfrm>
            <a:off x="2733478" y="1473986"/>
            <a:ext cx="5387065" cy="18475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該遊戲為老虎機遊戲變形，</a:t>
            </a:r>
            <a:r>
              <a:rPr lang="en-US" altLang="zh-TW" sz="1929" dirty="0"/>
              <a:t>5</a:t>
            </a:r>
            <a:r>
              <a:rPr lang="zh-TW" altLang="en-US" sz="1929" dirty="0"/>
              <a:t>*</a:t>
            </a:r>
            <a:r>
              <a:rPr lang="en-US" altLang="zh-TW" sz="1929" dirty="0"/>
              <a:t>5</a:t>
            </a:r>
            <a:r>
              <a:rPr lang="zh-TW" altLang="en-US" sz="1929" dirty="0"/>
              <a:t>的色塊組合，盤面上若是有</a:t>
            </a:r>
            <a:r>
              <a:rPr lang="en-US" altLang="zh-TW" sz="1929" dirty="0"/>
              <a:t>5</a:t>
            </a:r>
            <a:r>
              <a:rPr lang="zh-TW" altLang="en-US" sz="1929" dirty="0"/>
              <a:t>個相同色塊連接即可得分</a:t>
            </a:r>
            <a:r>
              <a:rPr lang="zh-TW" altLang="en-US" sz="1929" dirty="0">
                <a:solidFill>
                  <a:srgbClr val="1E1E1E"/>
                </a:solidFill>
                <a:latin typeface="PingFang TC Semibold"/>
              </a:rPr>
              <a:t>，得分後盤面向外擴展成</a:t>
            </a:r>
            <a:r>
              <a:rPr lang="en-US" altLang="zh-TW" sz="1929" dirty="0">
                <a:solidFill>
                  <a:srgbClr val="1E1E1E"/>
                </a:solidFill>
                <a:latin typeface="PingFang TC Semibold"/>
              </a:rPr>
              <a:t>7</a:t>
            </a:r>
            <a:r>
              <a:rPr lang="zh-TW" altLang="en-US" sz="1929" dirty="0">
                <a:solidFill>
                  <a:srgbClr val="1E1E1E"/>
                </a:solidFill>
                <a:latin typeface="PingFang TC Semibold"/>
              </a:rPr>
              <a:t>*</a:t>
            </a:r>
            <a:r>
              <a:rPr lang="en-US" altLang="zh-TW" sz="1929" dirty="0">
                <a:solidFill>
                  <a:srgbClr val="1E1E1E"/>
                </a:solidFill>
                <a:latin typeface="PingFang TC Semibold"/>
              </a:rPr>
              <a:t>7</a:t>
            </a:r>
            <a:r>
              <a:rPr lang="zh-TW" altLang="en-US" sz="1929" dirty="0">
                <a:solidFill>
                  <a:srgbClr val="1E1E1E"/>
                </a:solidFill>
                <a:latin typeface="PingFang TC Semibold"/>
              </a:rPr>
              <a:t>繼續算分</a:t>
            </a:r>
            <a:r>
              <a:rPr lang="zh-TW" altLang="en-US" sz="1929" dirty="0"/>
              <a:t>，同一把蒐集到</a:t>
            </a:r>
            <a:r>
              <a:rPr lang="en-US" altLang="zh-TW" sz="1929" dirty="0"/>
              <a:t>5</a:t>
            </a:r>
            <a:r>
              <a:rPr lang="zh-TW" altLang="en-US" sz="1929" dirty="0"/>
              <a:t>種顏色的色塊消除即可進入免費遊戲</a:t>
            </a:r>
            <a:endParaRPr lang="en-US" altLang="zh-TW" sz="1929" dirty="0"/>
          </a:p>
          <a:p>
            <a:pPr marL="342900" indent="-342900" algn="l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solidFill>
                  <a:srgbClr val="1E1E1E"/>
                </a:solidFill>
                <a:latin typeface="PingFang TC Semibold"/>
              </a:rPr>
              <a:t>免費遊戲中累積消除</a:t>
            </a:r>
            <a:r>
              <a:rPr lang="en-US" altLang="zh-TW" sz="1929" dirty="0">
                <a:solidFill>
                  <a:srgbClr val="1E1E1E"/>
                </a:solidFill>
                <a:latin typeface="PingFang TC Semibold"/>
              </a:rPr>
              <a:t>70</a:t>
            </a:r>
            <a:r>
              <a:rPr lang="zh-TW" altLang="en-US" sz="1929" dirty="0">
                <a:solidFill>
                  <a:srgbClr val="1E1E1E"/>
                </a:solidFill>
                <a:latin typeface="PingFang TC Semibold"/>
              </a:rPr>
              <a:t>個色塊即可獲得</a:t>
            </a:r>
            <a:r>
              <a:rPr lang="en-US" altLang="zh-TW" sz="1929" b="1" u="sng" dirty="0">
                <a:solidFill>
                  <a:srgbClr val="FF0000"/>
                </a:solidFill>
                <a:latin typeface="PingFang TC Semibold"/>
              </a:rPr>
              <a:t>2500</a:t>
            </a:r>
            <a:r>
              <a:rPr lang="zh-TW" altLang="en-US" sz="1929" b="1" u="sng" dirty="0">
                <a:solidFill>
                  <a:srgbClr val="FF0000"/>
                </a:solidFill>
                <a:latin typeface="PingFang TC Semibold"/>
              </a:rPr>
              <a:t>倍</a:t>
            </a:r>
            <a:r>
              <a:rPr lang="zh-TW" altLang="en-US" sz="1929" dirty="0">
                <a:solidFill>
                  <a:srgbClr val="1E1E1E"/>
                </a:solidFill>
                <a:latin typeface="PingFang TC Semibold"/>
              </a:rPr>
              <a:t>的巨額獎勵</a:t>
            </a:r>
            <a:endParaRPr lang="en-US" altLang="zh-TW" sz="1929" dirty="0">
              <a:solidFill>
                <a:srgbClr val="1E1E1E"/>
              </a:solidFill>
              <a:latin typeface="PingFang TC Semibold"/>
            </a:endParaRPr>
          </a:p>
        </p:txBody>
      </p:sp>
      <p:sp>
        <p:nvSpPr>
          <p:cNvPr id="17" name="發展軌跡…">
            <a:extLst>
              <a:ext uri="{FF2B5EF4-FFF2-40B4-BE49-F238E27FC236}">
                <a16:creationId xmlns:a16="http://schemas.microsoft.com/office/drawing/2014/main" id="{D31DB304-5441-4582-85F6-D230CD43E758}"/>
              </a:ext>
            </a:extLst>
          </p:cNvPr>
          <p:cNvSpPr txBox="1"/>
          <p:nvPr/>
        </p:nvSpPr>
        <p:spPr>
          <a:xfrm>
            <a:off x="2718297" y="1036877"/>
            <a:ext cx="4373724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1929" dirty="0">
                <a:sym typeface="PingFang TC Semibold"/>
              </a:rPr>
              <a:t>3D</a:t>
            </a:r>
            <a:r>
              <a:rPr lang="zh-TW" altLang="en-US" sz="1929" dirty="0">
                <a:sym typeface="PingFang TC Semibold"/>
              </a:rPr>
              <a:t> 魔術方塊</a:t>
            </a:r>
            <a:endParaRPr lang="en-US" altLang="zh-TW" sz="1929" dirty="0">
              <a:sym typeface="PingFang TC Semibold"/>
            </a:endParaRPr>
          </a:p>
        </p:txBody>
      </p:sp>
      <p:sp>
        <p:nvSpPr>
          <p:cNvPr id="20" name="發展軌跡…">
            <a:extLst>
              <a:ext uri="{FF2B5EF4-FFF2-40B4-BE49-F238E27FC236}">
                <a16:creationId xmlns:a16="http://schemas.microsoft.com/office/drawing/2014/main" id="{8EFAD1DF-FC80-48B8-AFF0-0D6206A78539}"/>
              </a:ext>
            </a:extLst>
          </p:cNvPr>
          <p:cNvSpPr txBox="1"/>
          <p:nvPr/>
        </p:nvSpPr>
        <p:spPr>
          <a:xfrm>
            <a:off x="1308957" y="3984714"/>
            <a:ext cx="6553263" cy="15506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遊戲調性平穩，適合休閒型玩家遊玩，得分後的盤面擴張也可以使玩家更有期待感</a:t>
            </a:r>
            <a:endParaRPr lang="en-US" altLang="zh-TW" sz="1929" dirty="0"/>
          </a:p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該遊戲基本上也是老虎機遊戲的型態，開發成本與時程掌握比較熟悉，在此基礎上加入簡單的色塊</a:t>
            </a:r>
            <a:r>
              <a:rPr lang="en-US" altLang="zh-TW" sz="1929" dirty="0"/>
              <a:t>3D</a:t>
            </a:r>
            <a:r>
              <a:rPr lang="zh-TW" altLang="en-US" sz="1929" dirty="0"/>
              <a:t>模組，可以增加各團隊對於</a:t>
            </a:r>
            <a:r>
              <a:rPr lang="en-US" altLang="zh-TW" sz="1929" dirty="0"/>
              <a:t>3D</a:t>
            </a:r>
            <a:r>
              <a:rPr lang="zh-TW" altLang="en-US" sz="1929" dirty="0"/>
              <a:t>類型的老虎機開發更有經驗</a:t>
            </a:r>
            <a:endParaRPr lang="en-US" altLang="zh-TW" sz="1929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E3B5F8-06C8-41F6-B4D4-941DE49A003D}"/>
              </a:ext>
            </a:extLst>
          </p:cNvPr>
          <p:cNvSpPr/>
          <p:nvPr/>
        </p:nvSpPr>
        <p:spPr>
          <a:xfrm>
            <a:off x="9120266" y="88454"/>
            <a:ext cx="241925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378" dirty="0"/>
              <a:t>好玩度</a:t>
            </a:r>
            <a:r>
              <a:rPr lang="en-US" altLang="zh-TW" sz="1378" dirty="0"/>
              <a:t>:</a:t>
            </a:r>
            <a:r>
              <a:rPr lang="zh-TW" altLang="en-US" sz="1378" dirty="0"/>
              <a:t> </a:t>
            </a:r>
            <a:r>
              <a:rPr lang="zh-TW" altLang="en-US" sz="3306" dirty="0">
                <a:sym typeface="PingFang TC Semibold"/>
              </a:rPr>
              <a:t>● ● ● ○ ○</a:t>
            </a:r>
            <a:endParaRPr lang="en-US" altLang="zh-TW" sz="3306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D44312-AC2A-4284-B294-6BCFF3D2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388" y="756678"/>
            <a:ext cx="3065040" cy="25764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99FAAD-0577-4A41-BD19-89321ECC5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531" y="3400250"/>
            <a:ext cx="3066897" cy="25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6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308958" y="259341"/>
            <a:ext cx="10174323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306" dirty="0"/>
              <a:t>高低骰寶</a:t>
            </a: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4" name="發展軌跡…">
            <a:extLst>
              <a:ext uri="{FF2B5EF4-FFF2-40B4-BE49-F238E27FC236}">
                <a16:creationId xmlns:a16="http://schemas.microsoft.com/office/drawing/2014/main" id="{A344A7E9-BFCC-4B85-A077-1656015FBA91}"/>
              </a:ext>
            </a:extLst>
          </p:cNvPr>
          <p:cNvSpPr txBox="1"/>
          <p:nvPr/>
        </p:nvSpPr>
        <p:spPr>
          <a:xfrm>
            <a:off x="1308958" y="882168"/>
            <a:ext cx="1424523" cy="20489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遊戲玩法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</p:txBody>
      </p:sp>
      <p:sp>
        <p:nvSpPr>
          <p:cNvPr id="15" name="發展軌跡…">
            <a:extLst>
              <a:ext uri="{FF2B5EF4-FFF2-40B4-BE49-F238E27FC236}">
                <a16:creationId xmlns:a16="http://schemas.microsoft.com/office/drawing/2014/main" id="{A00DF43E-D0B1-4A62-80E4-848947363DB2}"/>
              </a:ext>
            </a:extLst>
          </p:cNvPr>
          <p:cNvSpPr txBox="1"/>
          <p:nvPr/>
        </p:nvSpPr>
        <p:spPr>
          <a:xfrm>
            <a:off x="10427366" y="6334558"/>
            <a:ext cx="1082312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hlinkClick r:id="rId3"/>
              </a:rPr>
              <a:t>遊戲連結</a:t>
            </a:r>
            <a:endParaRPr lang="en-US" altLang="zh-TW" sz="1929" dirty="0"/>
          </a:p>
        </p:txBody>
      </p:sp>
      <p:sp>
        <p:nvSpPr>
          <p:cNvPr id="17" name="發展軌跡…">
            <a:extLst>
              <a:ext uri="{FF2B5EF4-FFF2-40B4-BE49-F238E27FC236}">
                <a16:creationId xmlns:a16="http://schemas.microsoft.com/office/drawing/2014/main" id="{D31DB304-5441-4582-85F6-D230CD43E758}"/>
              </a:ext>
            </a:extLst>
          </p:cNvPr>
          <p:cNvSpPr txBox="1"/>
          <p:nvPr/>
        </p:nvSpPr>
        <p:spPr>
          <a:xfrm>
            <a:off x="2733480" y="1012973"/>
            <a:ext cx="5935405" cy="27381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sym typeface="PingFang TC Semibold"/>
              </a:rPr>
              <a:t>使用兩顆骰子進行遊戲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sym typeface="PingFang TC Semibold"/>
              </a:rPr>
              <a:t>兩顆骰子投出顯示兩個點數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sym typeface="PingFang TC Semibold"/>
              </a:rPr>
              <a:t>點擊高、低、對一、對六、對子、單、雙並再次擲骰子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sym typeface="PingFang TC Semibold"/>
              </a:rPr>
              <a:t>若擲出的骰子符合選擇要求則可獲得選項下方顯示的倍數獎勵</a:t>
            </a:r>
            <a:endParaRPr lang="en-US" altLang="zh-TW" sz="1929" dirty="0">
              <a:sym typeface="PingFang TC Semibold"/>
            </a:endParaRP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sym typeface="PingFang TC Semibold"/>
              </a:rPr>
              <a:t>對一、對六可獲倍數最高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sym typeface="PingFang TC Semibold"/>
              </a:rPr>
              <a:t>每一場可獲得之倍數會隨骰子骰出的點數有所改變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zh-TW" altLang="en-US" sz="1929" dirty="0">
              <a:sym typeface="PingFang TC Semibold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1DB3194-BE6D-4EE8-A92F-79F5058DE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717" y="675052"/>
            <a:ext cx="1281335" cy="164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93672D1-3304-4DFB-A6B1-54D1887B13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"/>
          <a:stretch/>
        </p:blipFill>
        <p:spPr>
          <a:xfrm>
            <a:off x="9120266" y="2407696"/>
            <a:ext cx="2178047" cy="3874756"/>
          </a:xfrm>
          <a:prstGeom prst="rect">
            <a:avLst/>
          </a:prstGeom>
        </p:spPr>
      </p:pic>
      <p:sp>
        <p:nvSpPr>
          <p:cNvPr id="24" name="發展軌跡…">
            <a:extLst>
              <a:ext uri="{FF2B5EF4-FFF2-40B4-BE49-F238E27FC236}">
                <a16:creationId xmlns:a16="http://schemas.microsoft.com/office/drawing/2014/main" id="{616D2897-9339-4E3D-8679-6E6831F94418}"/>
              </a:ext>
            </a:extLst>
          </p:cNvPr>
          <p:cNvSpPr txBox="1"/>
          <p:nvPr/>
        </p:nvSpPr>
        <p:spPr>
          <a:xfrm>
            <a:off x="2733481" y="2859927"/>
            <a:ext cx="4373724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zh-TW" altLang="en-US" sz="1929" dirty="0">
              <a:sym typeface="PingFang TC Semibold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3FA67F-92B5-4DB7-B51E-5DEF5C53A005}"/>
              </a:ext>
            </a:extLst>
          </p:cNvPr>
          <p:cNvSpPr txBox="1"/>
          <p:nvPr/>
        </p:nvSpPr>
        <p:spPr>
          <a:xfrm>
            <a:off x="8778055" y="5818972"/>
            <a:ext cx="1253271" cy="25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33" dirty="0">
                <a:solidFill>
                  <a:srgbClr val="FFFF00"/>
                </a:solidFill>
              </a:rPr>
              <a:t>玩家餘額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480BD93-F991-432E-8D57-DA1AD47C6E59}"/>
              </a:ext>
            </a:extLst>
          </p:cNvPr>
          <p:cNvSpPr txBox="1"/>
          <p:nvPr/>
        </p:nvSpPr>
        <p:spPr>
          <a:xfrm>
            <a:off x="10256407" y="5818971"/>
            <a:ext cx="1253271" cy="25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33" dirty="0">
                <a:solidFill>
                  <a:srgbClr val="FFFF00"/>
                </a:solidFill>
              </a:rPr>
              <a:t>玩家投注額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163857" y="3356738"/>
            <a:ext cx="1491519" cy="7870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r>
              <a:rPr lang="zh-TW" altLang="en-US" sz="2204" b="1" dirty="0">
                <a:solidFill>
                  <a:srgbClr val="5ACDD6"/>
                </a:solidFill>
              </a:rPr>
              <a:t>遊玩心得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ctr" defTabSz="410780" hangingPunct="0"/>
            <a:endParaRPr lang="zh-TW" altLang="en-US" sz="248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9" name="發展軌跡…">
            <a:extLst>
              <a:ext uri="{FF2B5EF4-FFF2-40B4-BE49-F238E27FC236}">
                <a16:creationId xmlns:a16="http://schemas.microsoft.com/office/drawing/2014/main" id="{8EFAD1DF-FC80-48B8-AFF0-0D6206A78539}"/>
              </a:ext>
            </a:extLst>
          </p:cNvPr>
          <p:cNvSpPr txBox="1"/>
          <p:nvPr/>
        </p:nvSpPr>
        <p:spPr>
          <a:xfrm>
            <a:off x="1308958" y="3794104"/>
            <a:ext cx="6446741" cy="24412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遊戲玩法簡單易上手，倍數隨骰子擲出的點數做變化增加遊戲公平性。</a:t>
            </a:r>
            <a:endParaRPr lang="en-US" altLang="zh-TW" sz="1929" dirty="0"/>
          </a:p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遊戲流程快速</a:t>
            </a:r>
            <a:endParaRPr lang="en-US" altLang="zh-TW" sz="1929" dirty="0"/>
          </a:p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可優化表現</a:t>
            </a:r>
            <a:r>
              <a:rPr lang="en-US" altLang="zh-TW" sz="1929" dirty="0"/>
              <a:t>: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中獎表現</a:t>
            </a:r>
            <a:endParaRPr lang="en-US" altLang="zh-TW" sz="1929" dirty="0"/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無大獎或 </a:t>
            </a:r>
            <a:r>
              <a:rPr lang="en-US" altLang="zh-TW" sz="1929" dirty="0"/>
              <a:t>BONUS </a:t>
            </a:r>
            <a:r>
              <a:rPr lang="zh-TW" altLang="en-US" sz="1929" dirty="0"/>
              <a:t>機制</a:t>
            </a:r>
            <a:endParaRPr lang="en-US" altLang="zh-TW" sz="1929" dirty="0"/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主題包裝</a:t>
            </a:r>
            <a:endParaRPr lang="en-US" altLang="zh-TW" sz="1929" dirty="0"/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可保留歷史紀錄</a:t>
            </a:r>
            <a:r>
              <a:rPr lang="en-US" altLang="zh-TW" sz="1929" dirty="0"/>
              <a:t>(</a:t>
            </a:r>
            <a:r>
              <a:rPr lang="zh-TW" altLang="en-US" sz="1929" dirty="0"/>
              <a:t>玩家遊玩期間的每一局</a:t>
            </a:r>
            <a:r>
              <a:rPr lang="en-US" altLang="zh-TW" sz="1929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9EB8BF7-8DD9-44C9-91CF-99950A7FF013}"/>
              </a:ext>
            </a:extLst>
          </p:cNvPr>
          <p:cNvSpPr/>
          <p:nvPr/>
        </p:nvSpPr>
        <p:spPr>
          <a:xfrm>
            <a:off x="9120266" y="88454"/>
            <a:ext cx="2443298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378" dirty="0"/>
              <a:t>好玩度</a:t>
            </a:r>
            <a:r>
              <a:rPr lang="en-US" altLang="zh-TW" sz="1378" dirty="0"/>
              <a:t>:</a:t>
            </a:r>
            <a:r>
              <a:rPr lang="zh-TW" altLang="en-US" sz="1378" dirty="0"/>
              <a:t> </a:t>
            </a:r>
            <a:r>
              <a:rPr lang="zh-TW" altLang="en-US" sz="3306" dirty="0">
                <a:sym typeface="PingFang TC Semibold"/>
              </a:rPr>
              <a:t>● ● ● ● ○</a:t>
            </a:r>
            <a:endParaRPr lang="en-US" altLang="zh-TW" sz="3306" dirty="0"/>
          </a:p>
        </p:txBody>
      </p:sp>
    </p:spTree>
    <p:extLst>
      <p:ext uri="{BB962C8B-B14F-4D97-AF65-F5344CB8AC3E}">
        <p14:creationId xmlns:p14="http://schemas.microsoft.com/office/powerpoint/2010/main" val="32390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308958" y="259341"/>
            <a:ext cx="10174323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3306" dirty="0"/>
              <a:t>21</a:t>
            </a:r>
            <a:r>
              <a:rPr lang="zh-TW" altLang="en-US" sz="3306" dirty="0"/>
              <a:t>點 </a:t>
            </a:r>
            <a:r>
              <a:rPr lang="en-US" altLang="zh-TW" sz="3306" dirty="0"/>
              <a:t>BLACKJACK</a:t>
            </a: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4" name="發展軌跡…">
            <a:extLst>
              <a:ext uri="{FF2B5EF4-FFF2-40B4-BE49-F238E27FC236}">
                <a16:creationId xmlns:a16="http://schemas.microsoft.com/office/drawing/2014/main" id="{A344A7E9-BFCC-4B85-A077-1656015FBA91}"/>
              </a:ext>
            </a:extLst>
          </p:cNvPr>
          <p:cNvSpPr txBox="1"/>
          <p:nvPr/>
        </p:nvSpPr>
        <p:spPr>
          <a:xfrm>
            <a:off x="1308958" y="882168"/>
            <a:ext cx="1424523" cy="10313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204" b="1" dirty="0">
                <a:solidFill>
                  <a:srgbClr val="5ACDD6"/>
                </a:solidFill>
              </a:rPr>
              <a:t>遊戲玩法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l">
              <a:lnSpc>
                <a:spcPct val="150000"/>
              </a:lnSpc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204" b="1" dirty="0">
              <a:solidFill>
                <a:srgbClr val="5ACDD6"/>
              </a:solidFill>
            </a:endParaRPr>
          </a:p>
        </p:txBody>
      </p:sp>
      <p:sp>
        <p:nvSpPr>
          <p:cNvPr id="15" name="發展軌跡…">
            <a:extLst>
              <a:ext uri="{FF2B5EF4-FFF2-40B4-BE49-F238E27FC236}">
                <a16:creationId xmlns:a16="http://schemas.microsoft.com/office/drawing/2014/main" id="{A00DF43E-D0B1-4A62-80E4-848947363DB2}"/>
              </a:ext>
            </a:extLst>
          </p:cNvPr>
          <p:cNvSpPr txBox="1"/>
          <p:nvPr/>
        </p:nvSpPr>
        <p:spPr>
          <a:xfrm>
            <a:off x="10498377" y="6334558"/>
            <a:ext cx="1082312" cy="3631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>
                <a:hlinkClick r:id="rId3"/>
              </a:rPr>
              <a:t>遊戲連結</a:t>
            </a:r>
            <a:endParaRPr lang="en-US" altLang="zh-TW" sz="1929" dirty="0"/>
          </a:p>
        </p:txBody>
      </p:sp>
      <p:sp>
        <p:nvSpPr>
          <p:cNvPr id="17" name="發展軌跡…">
            <a:extLst>
              <a:ext uri="{FF2B5EF4-FFF2-40B4-BE49-F238E27FC236}">
                <a16:creationId xmlns:a16="http://schemas.microsoft.com/office/drawing/2014/main" id="{D31DB304-5441-4582-85F6-D230CD43E758}"/>
              </a:ext>
            </a:extLst>
          </p:cNvPr>
          <p:cNvSpPr txBox="1"/>
          <p:nvPr/>
        </p:nvSpPr>
        <p:spPr>
          <a:xfrm>
            <a:off x="2733480" y="1012973"/>
            <a:ext cx="6100766" cy="24513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722" dirty="0">
                <a:sym typeface="PingFang TC Semibold"/>
              </a:rPr>
              <a:t>組一手牌總數不超過 </a:t>
            </a:r>
            <a:r>
              <a:rPr lang="en-US" altLang="zh-TW" sz="1722" dirty="0">
                <a:sym typeface="PingFang TC Semibold"/>
              </a:rPr>
              <a:t>21</a:t>
            </a:r>
            <a:r>
              <a:rPr lang="zh-TW" altLang="en-US" sz="1722" dirty="0">
                <a:sym typeface="PingFang TC Semibold"/>
              </a:rPr>
              <a:t> 點擊敗莊家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722" dirty="0">
                <a:sym typeface="PingFang TC Semibold"/>
              </a:rPr>
              <a:t>卡牌</a:t>
            </a:r>
            <a:r>
              <a:rPr lang="en-US" altLang="zh-TW" sz="1722" dirty="0">
                <a:sym typeface="PingFang TC Semibold"/>
              </a:rPr>
              <a:t>2-10</a:t>
            </a:r>
            <a:r>
              <a:rPr lang="zh-TW" altLang="en-US" sz="1722" dirty="0">
                <a:sym typeface="PingFang TC Semibold"/>
              </a:rPr>
              <a:t>以牌面計算；</a:t>
            </a:r>
            <a:r>
              <a:rPr lang="en-US" altLang="zh-TW" sz="1722" dirty="0">
                <a:sym typeface="PingFang TC Semibold"/>
              </a:rPr>
              <a:t>A</a:t>
            </a:r>
            <a:r>
              <a:rPr lang="zh-TW" altLang="en-US" sz="1722" dirty="0">
                <a:sym typeface="PingFang TC Semibold"/>
              </a:rPr>
              <a:t> 可記為</a:t>
            </a:r>
            <a:r>
              <a:rPr lang="en-US" altLang="zh-TW" sz="1722" dirty="0">
                <a:sym typeface="PingFang TC Semibold"/>
              </a:rPr>
              <a:t>1</a:t>
            </a:r>
            <a:r>
              <a:rPr lang="zh-TW" altLang="en-US" sz="1722" dirty="0">
                <a:sym typeface="PingFang TC Semibold"/>
              </a:rPr>
              <a:t>點或</a:t>
            </a:r>
            <a:r>
              <a:rPr lang="en-US" altLang="zh-TW" sz="1722" dirty="0">
                <a:sym typeface="PingFang TC Semibold"/>
              </a:rPr>
              <a:t>11</a:t>
            </a:r>
            <a:r>
              <a:rPr lang="zh-TW" altLang="en-US" sz="1722" dirty="0">
                <a:sym typeface="PingFang TC Semibold"/>
              </a:rPr>
              <a:t>點，</a:t>
            </a:r>
            <a:r>
              <a:rPr lang="en-US" altLang="zh-TW" sz="1722" dirty="0">
                <a:sym typeface="PingFang TC Semibold"/>
              </a:rPr>
              <a:t>JQK</a:t>
            </a:r>
            <a:r>
              <a:rPr lang="zh-TW" altLang="en-US" sz="1722" dirty="0">
                <a:sym typeface="PingFang TC Semibold"/>
              </a:rPr>
              <a:t>均記為</a:t>
            </a:r>
            <a:r>
              <a:rPr lang="en-US" altLang="zh-TW" sz="1722" dirty="0">
                <a:sym typeface="PingFang TC Semibold"/>
              </a:rPr>
              <a:t>10</a:t>
            </a:r>
            <a:r>
              <a:rPr lang="zh-TW" altLang="en-US" sz="1722" dirty="0">
                <a:sym typeface="PingFang TC Semibold"/>
              </a:rPr>
              <a:t>點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722" dirty="0">
                <a:sym typeface="PingFang TC Semibold"/>
              </a:rPr>
              <a:t>玩家可選擇要牌、停牌、雙倍下注，首張和第二張牌為同樣的數字時玩家可選擇分牌</a:t>
            </a:r>
            <a:endParaRPr lang="en-US" altLang="zh-TW" sz="1722" dirty="0">
              <a:sym typeface="PingFang TC Semibold"/>
            </a:endParaRP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722" dirty="0">
                <a:sym typeface="PingFang TC Semibold"/>
              </a:rPr>
              <a:t>若莊家牌面為</a:t>
            </a:r>
            <a:r>
              <a:rPr lang="en-US" altLang="zh-TW" sz="1722" dirty="0">
                <a:sym typeface="PingFang TC Semibold"/>
              </a:rPr>
              <a:t>A</a:t>
            </a:r>
            <a:r>
              <a:rPr lang="zh-TW" altLang="en-US" sz="1722" dirty="0">
                <a:sym typeface="PingFang TC Semibold"/>
              </a:rPr>
              <a:t>，玩家可選擇投注額的一半購買保險以賭注莊家兩張牌總和為</a:t>
            </a:r>
            <a:r>
              <a:rPr lang="en-US" altLang="zh-TW" sz="1722" dirty="0">
                <a:sym typeface="PingFang TC Semibold"/>
              </a:rPr>
              <a:t>21</a:t>
            </a:r>
            <a:r>
              <a:rPr lang="zh-TW" altLang="en-US" sz="1722" dirty="0">
                <a:sym typeface="PingFang TC Semibold"/>
              </a:rPr>
              <a:t>點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722" dirty="0">
                <a:sym typeface="PingFang TC Semibold"/>
              </a:rPr>
              <a:t>初始兩張牌和為 </a:t>
            </a:r>
            <a:r>
              <a:rPr lang="en-US" altLang="zh-TW" sz="1722" dirty="0">
                <a:sym typeface="PingFang TC Semibold"/>
              </a:rPr>
              <a:t>21</a:t>
            </a:r>
            <a:r>
              <a:rPr lang="zh-TW" altLang="en-US" sz="1722" dirty="0">
                <a:sym typeface="PingFang TC Semibold"/>
              </a:rPr>
              <a:t> 點即為</a:t>
            </a:r>
            <a:r>
              <a:rPr lang="en-US" altLang="zh-TW" sz="1722" dirty="0">
                <a:sym typeface="PingFang TC Semibold"/>
              </a:rPr>
              <a:t>BLACKJACK</a:t>
            </a:r>
            <a:r>
              <a:rPr lang="zh-TW" altLang="en-US" sz="1722" dirty="0">
                <a:sym typeface="PingFang TC Semibold"/>
              </a:rPr>
              <a:t>，賠率為 </a:t>
            </a:r>
            <a:r>
              <a:rPr lang="en-US" altLang="zh-TW" sz="1722" dirty="0">
                <a:sym typeface="PingFang TC Semibold"/>
              </a:rPr>
              <a:t>2</a:t>
            </a:r>
            <a:r>
              <a:rPr lang="zh-TW" altLang="en-US" sz="1722" dirty="0">
                <a:sym typeface="PingFang TC Semibold"/>
              </a:rPr>
              <a:t> 賠 </a:t>
            </a:r>
            <a:r>
              <a:rPr lang="en-US" altLang="zh-TW" sz="1722" dirty="0">
                <a:sym typeface="PingFang TC Semibold"/>
              </a:rPr>
              <a:t>3</a:t>
            </a:r>
            <a:r>
              <a:rPr lang="zh-TW" altLang="en-US" sz="1722" dirty="0">
                <a:sym typeface="PingFang TC Semibold"/>
              </a:rPr>
              <a:t> ，大於任何形式的 </a:t>
            </a:r>
            <a:r>
              <a:rPr lang="en-US" altLang="zh-TW" sz="1722" dirty="0">
                <a:sym typeface="PingFang TC Semibold"/>
              </a:rPr>
              <a:t>21</a:t>
            </a:r>
            <a:r>
              <a:rPr lang="zh-TW" altLang="en-US" sz="1722" dirty="0">
                <a:sym typeface="PingFang TC Semibold"/>
              </a:rPr>
              <a:t> 點</a:t>
            </a:r>
            <a:endParaRPr lang="en-US" altLang="zh-TW" sz="1722" dirty="0">
              <a:sym typeface="PingFang TC Semibold"/>
            </a:endParaRP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722" dirty="0">
                <a:sym typeface="PingFang TC Semibold"/>
              </a:rPr>
              <a:t>莊家手牌小於</a:t>
            </a:r>
            <a:r>
              <a:rPr lang="en-US" altLang="zh-TW" sz="1722" dirty="0">
                <a:sym typeface="PingFang TC Semibold"/>
              </a:rPr>
              <a:t>16</a:t>
            </a:r>
            <a:r>
              <a:rPr lang="zh-TW" altLang="en-US" sz="1722" dirty="0">
                <a:sym typeface="PingFang TC Semibold"/>
              </a:rPr>
              <a:t>點時須要牌</a:t>
            </a:r>
          </a:p>
        </p:txBody>
      </p:sp>
      <p:pic>
        <p:nvPicPr>
          <p:cNvPr id="20" name="圖片 19" descr="一張含有 文字, 監視器 的圖片&#10;&#10;自動產生的描述">
            <a:extLst>
              <a:ext uri="{FF2B5EF4-FFF2-40B4-BE49-F238E27FC236}">
                <a16:creationId xmlns:a16="http://schemas.microsoft.com/office/drawing/2014/main" id="{97882973-7395-487D-B49B-30FC4C503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35" y="3393316"/>
            <a:ext cx="2666111" cy="2353086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FDAE9E13-CC8B-4004-9657-80E616F16D65}"/>
              </a:ext>
            </a:extLst>
          </p:cNvPr>
          <p:cNvGrpSpPr/>
          <p:nvPr/>
        </p:nvGrpSpPr>
        <p:grpSpPr>
          <a:xfrm>
            <a:off x="7501191" y="1913406"/>
            <a:ext cx="4079498" cy="4340572"/>
            <a:chOff x="8386341" y="3107494"/>
            <a:chExt cx="5567219" cy="5943600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3DAAE50-3174-4499-8E03-DD79D2281E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47413" y="3107494"/>
              <a:ext cx="3511631" cy="5943600"/>
              <a:chOff x="11736617" y="4479094"/>
              <a:chExt cx="2701255" cy="4572000"/>
            </a:xfrm>
          </p:grpSpPr>
          <p:pic>
            <p:nvPicPr>
              <p:cNvPr id="22" name="圖片 21" descr="一張含有 文字, 電子用品, 投影機 的圖片&#10;&#10;自動產生的描述">
                <a:extLst>
                  <a:ext uri="{FF2B5EF4-FFF2-40B4-BE49-F238E27FC236}">
                    <a16:creationId xmlns:a16="http://schemas.microsoft.com/office/drawing/2014/main" id="{352F0681-6919-4DCF-8716-072F50CD6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9322" y="4479094"/>
                <a:ext cx="2555656" cy="4572000"/>
              </a:xfrm>
              <a:prstGeom prst="rect">
                <a:avLst/>
              </a:prstGeom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2C49E3D-A6AF-4E8E-ABA0-248B1381FFBD}"/>
                  </a:ext>
                </a:extLst>
              </p:cNvPr>
              <p:cNvSpPr/>
              <p:nvPr/>
            </p:nvSpPr>
            <p:spPr>
              <a:xfrm>
                <a:off x="11736617" y="4797875"/>
                <a:ext cx="2701255" cy="813527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4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72409C5-EF18-4B6D-B03D-3C65B13FEDD1}"/>
                </a:ext>
              </a:extLst>
            </p:cNvPr>
            <p:cNvSpPr txBox="1"/>
            <p:nvPr/>
          </p:nvSpPr>
          <p:spPr>
            <a:xfrm>
              <a:off x="10347166" y="3521910"/>
              <a:ext cx="1216404" cy="34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33" dirty="0">
                  <a:solidFill>
                    <a:srgbClr val="FFFF00"/>
                  </a:solidFill>
                </a:rPr>
                <a:t>歷史紀錄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67BA4CD5-DE64-402F-902B-EC48438B01D5}"/>
                </a:ext>
              </a:extLst>
            </p:cNvPr>
            <p:cNvSpPr txBox="1"/>
            <p:nvPr/>
          </p:nvSpPr>
          <p:spPr>
            <a:xfrm>
              <a:off x="12737156" y="3198744"/>
              <a:ext cx="1216404" cy="34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33" dirty="0">
                  <a:solidFill>
                    <a:srgbClr val="FFFF00"/>
                  </a:solidFill>
                </a:rPr>
                <a:t>幫助頁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779AF4DB-1E3E-4D09-9C6C-C532271843E9}"/>
                </a:ext>
              </a:extLst>
            </p:cNvPr>
            <p:cNvSpPr txBox="1"/>
            <p:nvPr/>
          </p:nvSpPr>
          <p:spPr>
            <a:xfrm>
              <a:off x="10865169" y="3198744"/>
              <a:ext cx="1216404" cy="34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33" dirty="0">
                  <a:solidFill>
                    <a:srgbClr val="FFFF00"/>
                  </a:solidFill>
                </a:rPr>
                <a:t>玩家餘額</a:t>
              </a: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F9E85011-3047-44FC-A37D-EF0107576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341" y="8479089"/>
              <a:ext cx="2580397" cy="448979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0BBB181-FC96-4306-A7BC-FE28907AB42E}"/>
                </a:ext>
              </a:extLst>
            </p:cNvPr>
            <p:cNvSpPr txBox="1"/>
            <p:nvPr/>
          </p:nvSpPr>
          <p:spPr>
            <a:xfrm>
              <a:off x="9723921" y="8079064"/>
              <a:ext cx="2580397" cy="561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33" dirty="0">
                  <a:solidFill>
                    <a:srgbClr val="FFFF00"/>
                  </a:solidFill>
                </a:rPr>
                <a:t>玩家投注額</a:t>
              </a:r>
              <a:endParaRPr lang="en-US" altLang="zh-TW" sz="1033" dirty="0">
                <a:solidFill>
                  <a:srgbClr val="FFFF00"/>
                </a:solidFill>
              </a:endParaRPr>
            </a:p>
            <a:p>
              <a:pPr algn="ctr"/>
              <a:r>
                <a:rPr lang="zh-TW" altLang="en-US" sz="1033" dirty="0">
                  <a:solidFill>
                    <a:srgbClr val="FFFF00"/>
                  </a:solidFill>
                </a:rPr>
                <a:t>點擊可打開</a:t>
              </a:r>
            </a:p>
          </p:txBody>
        </p:sp>
      </p:grpSp>
      <p:pic>
        <p:nvPicPr>
          <p:cNvPr id="34" name="圖片 33" descr="一張含有 文字, 撞球, 撞球桌, 房間 的圖片&#10;&#10;自動產生的描述">
            <a:extLst>
              <a:ext uri="{FF2B5EF4-FFF2-40B4-BE49-F238E27FC236}">
                <a16:creationId xmlns:a16="http://schemas.microsoft.com/office/drawing/2014/main" id="{8E99FD61-4B3F-43F2-9EA4-1C26D69179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67" y="756679"/>
            <a:ext cx="1143151" cy="1193713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241962" y="3296645"/>
            <a:ext cx="1491519" cy="7870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r>
              <a:rPr lang="zh-TW" altLang="en-US" sz="2204" b="1" dirty="0">
                <a:solidFill>
                  <a:srgbClr val="5ACDD6"/>
                </a:solidFill>
              </a:rPr>
              <a:t>遊玩心得</a:t>
            </a:r>
            <a:r>
              <a:rPr lang="en-US" altLang="zh-TW" sz="2204" b="1" dirty="0">
                <a:solidFill>
                  <a:srgbClr val="5ACDD6"/>
                </a:solidFill>
              </a:rPr>
              <a:t>:</a:t>
            </a:r>
          </a:p>
          <a:p>
            <a:pPr algn="ctr" defTabSz="410780" hangingPunct="0"/>
            <a:endParaRPr lang="zh-TW" altLang="en-US" sz="248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23" name="發展軌跡…">
            <a:extLst>
              <a:ext uri="{FF2B5EF4-FFF2-40B4-BE49-F238E27FC236}">
                <a16:creationId xmlns:a16="http://schemas.microsoft.com/office/drawing/2014/main" id="{8EFAD1DF-FC80-48B8-AFF0-0D6206A78539}"/>
              </a:ext>
            </a:extLst>
          </p:cNvPr>
          <p:cNvSpPr txBox="1"/>
          <p:nvPr/>
        </p:nvSpPr>
        <p:spPr>
          <a:xfrm>
            <a:off x="1308957" y="3821412"/>
            <a:ext cx="4625017" cy="1253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基本的</a:t>
            </a:r>
            <a:r>
              <a:rPr lang="en-US" altLang="zh-TW" sz="1929" dirty="0"/>
              <a:t>21</a:t>
            </a:r>
            <a:r>
              <a:rPr lang="zh-TW" altLang="en-US" sz="1929" dirty="0"/>
              <a:t>點玩法，玩法簡單流程快速。</a:t>
            </a:r>
            <a:endParaRPr lang="en-US" altLang="zh-TW" sz="1929" dirty="0"/>
          </a:p>
          <a:p>
            <a:pPr marL="314919" indent="-314919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可優化表現</a:t>
            </a:r>
            <a:r>
              <a:rPr lang="en-US" altLang="zh-TW" sz="1929" dirty="0"/>
              <a:t>:</a:t>
            </a:r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929" dirty="0"/>
              <a:t>主題包裝</a:t>
            </a:r>
            <a:endParaRPr lang="en-US" altLang="zh-TW" sz="1929" dirty="0"/>
          </a:p>
          <a:p>
            <a:pPr marL="354284" indent="-354284">
              <a:buFont typeface="+mj-lt"/>
              <a:buAutoNum type="arabicPeriod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1929" dirty="0"/>
              <a:t>BLACKJACK</a:t>
            </a:r>
            <a:r>
              <a:rPr lang="zh-TW" altLang="en-US" sz="1929" dirty="0"/>
              <a:t>的表現方式</a:t>
            </a:r>
            <a:endParaRPr lang="en-US" altLang="zh-TW" sz="1929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7AC61F-3F1A-4FB7-ACA3-3636111230F0}"/>
              </a:ext>
            </a:extLst>
          </p:cNvPr>
          <p:cNvSpPr/>
          <p:nvPr/>
        </p:nvSpPr>
        <p:spPr>
          <a:xfrm>
            <a:off x="9120266" y="88454"/>
            <a:ext cx="241925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378" dirty="0"/>
              <a:t>好玩度</a:t>
            </a:r>
            <a:r>
              <a:rPr lang="en-US" altLang="zh-TW" sz="1378" dirty="0"/>
              <a:t>:</a:t>
            </a:r>
            <a:r>
              <a:rPr lang="zh-TW" altLang="en-US" sz="1378" dirty="0"/>
              <a:t> </a:t>
            </a:r>
            <a:r>
              <a:rPr lang="zh-TW" altLang="en-US" sz="3306" dirty="0">
                <a:sym typeface="PingFang TC Semibold"/>
              </a:rPr>
              <a:t>● ● ● ○ ○</a:t>
            </a:r>
            <a:endParaRPr lang="en-US" altLang="zh-TW" sz="3306" dirty="0"/>
          </a:p>
        </p:txBody>
      </p:sp>
    </p:spTree>
    <p:extLst>
      <p:ext uri="{BB962C8B-B14F-4D97-AF65-F5344CB8AC3E}">
        <p14:creationId xmlns:p14="http://schemas.microsoft.com/office/powerpoint/2010/main" val="106191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74" y="-1"/>
            <a:ext cx="3832704" cy="6858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82" y="3216250"/>
            <a:ext cx="1603500" cy="320699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127" name="發展軌跡…"/>
          <p:cNvSpPr txBox="1"/>
          <p:nvPr/>
        </p:nvSpPr>
        <p:spPr>
          <a:xfrm>
            <a:off x="3470979" y="3178086"/>
            <a:ext cx="2854317" cy="435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803" tIns="32803" rIns="32803" bIns="32803" anchor="t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老虎機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爆破口香糖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8" name="01"/>
          <p:cNvSpPr txBox="1"/>
          <p:nvPr/>
        </p:nvSpPr>
        <p:spPr>
          <a:xfrm>
            <a:off x="1290764" y="3062869"/>
            <a:ext cx="495851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sz="3306" dirty="0"/>
              <a:t>01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影像" descr="影像">
            <a:extLst>
              <a:ext uri="{FF2B5EF4-FFF2-40B4-BE49-F238E27FC236}">
                <a16:creationId xmlns:a16="http://schemas.microsoft.com/office/drawing/2014/main" id="{98FE761E-53FF-4B11-8196-99E5D2FC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4" y="349288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塞席爾商創曼有限公司  INITEX.CO.LTD">
            <a:extLst>
              <a:ext uri="{FF2B5EF4-FFF2-40B4-BE49-F238E27FC236}">
                <a16:creationId xmlns:a16="http://schemas.microsoft.com/office/drawing/2014/main" id="{55207DFD-1937-4A0C-A223-E46A6D4D478A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AE5EE9-2BA1-4065-B9F6-4380FB980DE9}"/>
              </a:ext>
            </a:extLst>
          </p:cNvPr>
          <p:cNvSpPr txBox="1"/>
          <p:nvPr/>
        </p:nvSpPr>
        <p:spPr>
          <a:xfrm>
            <a:off x="823524" y="341763"/>
            <a:ext cx="253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17E42F-B8C4-45F6-B54F-A2A10145C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328" y="787030"/>
            <a:ext cx="5278929" cy="29502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205D7F-045B-4002-AE2E-0C8B8345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22" y="3958343"/>
            <a:ext cx="6548830" cy="2224344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2013E5A1-875E-4630-9104-1C6CEF0B641E}"/>
              </a:ext>
            </a:extLst>
          </p:cNvPr>
          <p:cNvSpPr/>
          <p:nvPr/>
        </p:nvSpPr>
        <p:spPr>
          <a:xfrm>
            <a:off x="3372374" y="2374084"/>
            <a:ext cx="562063" cy="327171"/>
          </a:xfrm>
          <a:prstGeom prst="round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023C21-6295-41DD-A402-26E8E754C878}"/>
              </a:ext>
            </a:extLst>
          </p:cNvPr>
          <p:cNvSpPr txBox="1"/>
          <p:nvPr/>
        </p:nvSpPr>
        <p:spPr>
          <a:xfrm>
            <a:off x="2995985" y="2740045"/>
            <a:ext cx="187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顯示糖球剩餘數量                                           </a:t>
            </a:r>
            <a:b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0E60EE8-3D7F-454C-97DC-B66A8C044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852" y="3976381"/>
            <a:ext cx="3780726" cy="220630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B45367-052C-4A3C-ACF3-D2C05E3A8ABD}"/>
              </a:ext>
            </a:extLst>
          </p:cNvPr>
          <p:cNvSpPr txBox="1"/>
          <p:nvPr/>
        </p:nvSpPr>
        <p:spPr>
          <a:xfrm>
            <a:off x="461174" y="2122170"/>
            <a:ext cx="2497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糖球機功能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每次旋轉後玩家都會獲得一顆糖球，依照不同功能改變遊戲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6F1D578-A274-4C54-89C4-08AEB37EDA22}"/>
              </a:ext>
            </a:extLst>
          </p:cNvPr>
          <p:cNvSpPr txBox="1"/>
          <p:nvPr/>
        </p:nvSpPr>
        <p:spPr>
          <a:xfrm>
            <a:off x="461174" y="850207"/>
            <a:ext cx="212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童趣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太空風</a:t>
            </a:r>
          </a:p>
        </p:txBody>
      </p:sp>
    </p:spTree>
    <p:extLst>
      <p:ext uri="{BB962C8B-B14F-4D97-AF65-F5344CB8AC3E}">
        <p14:creationId xmlns:p14="http://schemas.microsoft.com/office/powerpoint/2010/main" val="199182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41444</TotalTime>
  <Words>1538</Words>
  <Application>Microsoft Office PowerPoint</Application>
  <PresentationFormat>寬螢幕</PresentationFormat>
  <Paragraphs>158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Gotham Bold</vt:lpstr>
      <vt:lpstr>Gotham Medium</vt:lpstr>
      <vt:lpstr>Gotham-Book</vt:lpstr>
      <vt:lpstr>PingFang TC Semibold</vt:lpstr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Daniel</dc:creator>
  <cp:lastModifiedBy>Evelyn</cp:lastModifiedBy>
  <cp:revision>24</cp:revision>
  <dcterms:created xsi:type="dcterms:W3CDTF">2021-02-25T07:16:09Z</dcterms:created>
  <dcterms:modified xsi:type="dcterms:W3CDTF">2021-04-07T08:21:47Z</dcterms:modified>
</cp:coreProperties>
</file>